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56" r:id="rId3"/>
    <p:sldId id="257" r:id="rId4"/>
    <p:sldId id="258"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3" r:id="rId22"/>
    <p:sldId id="294" r:id="rId23"/>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05" autoAdjust="0"/>
    <p:restoredTop sz="93955" autoAdjust="0"/>
  </p:normalViewPr>
  <p:slideViewPr>
    <p:cSldViewPr>
      <p:cViewPr>
        <p:scale>
          <a:sx n="76" d="100"/>
          <a:sy n="76" d="100"/>
        </p:scale>
        <p:origin x="-104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9472DD5C-B6A9-4714-908F-0B8F74738B98}" type="datetimeFigureOut">
              <a:rPr lang="en-US" smtClean="0"/>
              <a:pPr/>
              <a:t>12/21/2017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7C1C90DE-A98B-4173-B17E-434F189FC4DB}" type="slidenum">
              <a:rPr lang="en-US" smtClean="0"/>
              <a:pPr/>
              <a:t>‹#›</a:t>
            </a:fld>
            <a:endParaRPr lang="en-US" dirty="0"/>
          </a:p>
        </p:txBody>
      </p:sp>
    </p:spTree>
    <p:extLst>
      <p:ext uri="{BB962C8B-B14F-4D97-AF65-F5344CB8AC3E}">
        <p14:creationId xmlns:p14="http://schemas.microsoft.com/office/powerpoint/2010/main" val="1206952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193366E8-8A22-4400-BBA2-8D322280A6E8}" type="datetimeFigureOut">
              <a:rPr lang="en-US" smtClean="0"/>
              <a:pPr/>
              <a:t>12/21/2017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3792D2CF-A01B-4515-8B40-3DC34258267A}" type="slidenum">
              <a:rPr lang="en-US" smtClean="0"/>
              <a:pPr/>
              <a:t>‹#›</a:t>
            </a:fld>
            <a:endParaRPr lang="en-US" dirty="0"/>
          </a:p>
        </p:txBody>
      </p:sp>
    </p:spTree>
    <p:extLst>
      <p:ext uri="{BB962C8B-B14F-4D97-AF65-F5344CB8AC3E}">
        <p14:creationId xmlns:p14="http://schemas.microsoft.com/office/powerpoint/2010/main" val="124955871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92D2CF-A01B-4515-8B40-3DC34258267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92D2CF-A01B-4515-8B40-3DC3425826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92D2CF-A01B-4515-8B40-3DC34258267A}"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4000" cy="6858000"/>
            <a:chOff x="-1574" y="0"/>
            <a:chExt cx="9144000" cy="6858000"/>
          </a:xfrm>
        </p:grpSpPr>
        <p:pic>
          <p:nvPicPr>
            <p:cNvPr id="7" name="Rectangle 6"/>
            <p:cNvPicPr>
              <a:picLocks noChangeAspect="1"/>
            </p:cNvPicPr>
            <p:nvPr/>
          </p:nvPicPr>
          <p:blipFill>
            <a:blip r:embed="rId2">
              <a:duotone>
                <a:schemeClr val="accent1"/>
                <a:srgbClr val="FFFFFF"/>
              </a:duotone>
              <a:lum bright="-10000"/>
            </a:blip>
            <a:stretch>
              <a:fillRect/>
            </a:stretch>
          </p:blipFill>
          <p:spPr>
            <a:xfrm>
              <a:off x="-1574" y="381000"/>
              <a:ext cx="9144000" cy="6093619"/>
            </a:xfrm>
            <a:prstGeom prst="rect">
              <a:avLst/>
            </a:prstGeom>
            <a:noFill/>
            <a:ln>
              <a:noFill/>
            </a:ln>
          </p:spPr>
        </p:pic>
        <p:sp>
          <p:nvSpPr>
            <p:cNvPr id="11"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nchor="b" anchorCtr="0"/>
          <a:lstStyle>
            <a:lvl1pPr marL="0" indent="0" algn="ctr">
              <a:buNone/>
              <a:defRPr>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0D0AA-A564-40E6-BDF9-FE3371FD07B4}" type="datetimeFigureOut">
              <a:rPr lang="en-US" smtClean="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D2430-FB11-4C87-BF1D-6F488A17F237}" type="slidenum">
              <a:rPr lang="en-US" smtClean="0"/>
              <a:pPr/>
              <a:t>‹#›</a:t>
            </a:fld>
            <a:endParaRPr lang="en-US" dirty="0"/>
          </a:p>
        </p:txBody>
      </p:sp>
      <p:sp>
        <p:nvSpPr>
          <p:cNvPr id="7" name="Rectang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5574" cy="6858000"/>
            <a:chOff x="-1574" y="0"/>
            <a:chExt cx="9145574" cy="6858000"/>
          </a:xfrm>
        </p:grpSpPr>
        <p:sp>
          <p:nvSpPr>
            <p:cNvPr id="18"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0D0AA-A564-40E6-BDF9-FE3371FD07B4}" type="datetimeFigureOut">
              <a:rPr lang="en-US" smtClean="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8" name="Rectang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0D0AA-A564-40E6-BDF9-FE3371FD07B4}" type="datetimeFigureOut">
              <a:rPr lang="en-US" smtClean="0"/>
              <a:pPr/>
              <a:t>12/21/2017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1D2430-FB11-4C87-BF1D-6F488A17F237}" type="slidenum">
              <a:rPr lang="en-US" smtClean="0"/>
              <a:pPr/>
              <a:t>‹#›</a:t>
            </a:fld>
            <a:endParaRPr lang="en-US" dirty="0"/>
          </a:p>
        </p:txBody>
      </p:sp>
      <p:sp>
        <p:nvSpPr>
          <p:cNvPr id="10" name="Rectang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70D0AA-A564-40E6-BDF9-FE3371FD07B4}" type="datetimeFigureOut">
              <a:rPr lang="en-US" smtClean="0"/>
              <a:pPr/>
              <a:t>12/21/2017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1D2430-FB11-4C87-BF1D-6F488A17F237}" type="slidenum">
              <a:rPr lang="en-US" smtClean="0"/>
              <a:pPr/>
              <a:t>‹#›</a:t>
            </a:fld>
            <a:endParaRPr lang="en-US" dirty="0"/>
          </a:p>
        </p:txBody>
      </p:sp>
      <p:sp>
        <p:nvSpPr>
          <p:cNvPr id="6" name="Rectang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0D0AA-A564-40E6-BDF9-FE3371FD07B4}" type="datetimeFigureOut">
              <a:rPr lang="en-US" smtClean="0"/>
              <a:pPr/>
              <a:t>12/21/2017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1"/>
            <a:ext cx="5111750" cy="45259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600201"/>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9" name="Rectang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9144000" cy="1506538"/>
            <a:chOff x="0" y="0"/>
            <a:chExt cx="9144000" cy="1506538"/>
          </a:xfrm>
        </p:grpSpPr>
        <p:pic>
          <p:nvPicPr>
            <p:cNvPr id="7" name="Rectangle 6"/>
            <p:cNvPicPr>
              <a:picLocks noChangeAspect="1"/>
            </p:cNvPicPr>
            <p:nvPr/>
          </p:nvPicPr>
          <p:blipFill>
            <a:blip r:embed="rId11">
              <a:duotone>
                <a:schemeClr val="accent1"/>
                <a:srgbClr val="FFFFFF"/>
              </a:duotone>
            </a:blip>
            <a:srcRect/>
            <a:stretch>
              <a:fillRect/>
            </a:stretch>
          </p:blipFill>
          <p:spPr>
            <a:xfrm>
              <a:off x="0" y="1"/>
              <a:ext cx="9144000" cy="1419224"/>
            </a:xfrm>
            <a:prstGeom prst="rect">
              <a:avLst/>
            </a:prstGeom>
            <a:noFill/>
            <a:ln>
              <a:noFill/>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tx1">
                    <a:tint val="75000"/>
                  </a:schemeClr>
                </a:solidFill>
              </a:defRPr>
            </a:lvl1pPr>
          </a:lstStyle>
          <a:p>
            <a:fld id="{6C70D0AA-A564-40E6-BDF9-FE3371FD07B4}" type="datetimeFigureOut">
              <a:rPr lang="en-US" smtClean="0"/>
              <a:pPr/>
              <a:t>12/21/2017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tx1">
                    <a:tint val="75000"/>
                  </a:schemeClr>
                </a:solidFill>
              </a:defRPr>
            </a:lvl1pPr>
          </a:lstStyle>
          <a:p>
            <a:fld id="{561D2430-FB11-4C87-BF1D-6F488A17F237}" type="slidenum">
              <a:rPr lang="en-US" smtClean="0"/>
              <a:pPr/>
              <a:t>‹#›</a:t>
            </a:fld>
            <a:endParaRPr lang="en-US" dirty="0"/>
          </a:p>
        </p:txBody>
      </p:sp>
      <p:sp>
        <p:nvSpPr>
          <p:cNvPr id="13" name="Title Placeholder 12"/>
          <p:cNvSpPr>
            <a:spLocks noGrp="1"/>
          </p:cNvSpPr>
          <p:nvPr>
            <p:ph type="title"/>
          </p:nvPr>
        </p:nvSpPr>
        <p:spPr>
          <a:xfrm>
            <a:off x="457200" y="152400"/>
            <a:ext cx="8229600" cy="1265238"/>
          </a:xfrm>
          <a:prstGeom prst="rect">
            <a:avLst/>
          </a:prstGeom>
        </p:spPr>
        <p:txBody>
          <a:bodyPr vert="horz" rtlCol="0" anchor="ctr">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en-US" sz="4000" b="0" i="0" u="none" strike="noStrike" kern="1200" cap="none" spc="0" normalizeH="0" baseline="0" noProof="0" smtClean="0">
          <a:ln>
            <a:noFill/>
          </a:ln>
          <a:solidFill>
            <a:schemeClr val="tx1"/>
          </a:solidFill>
          <a:effectLst>
            <a:outerShdw blurRad="50800" dist="50800" dir="2700000" algn="tl" rotWithShape="0">
              <a:srgbClr val="000000">
                <a:alpha val="43137"/>
              </a:srgbClr>
            </a:outerShdw>
          </a:effectLst>
          <a:uLnTx/>
          <a:uFillTx/>
          <a:latin typeface="+mj-lt"/>
          <a:ea typeface="+mj-ea"/>
          <a:cs typeface="+mj-cs"/>
        </a:defRPr>
      </a:lvl1pPr>
    </p:titleStyle>
    <p:bodyStyle>
      <a:lvl1pPr marL="342900" indent="-342900" algn="l" rtl="0" eaLnBrk="1" latinLnBrk="0" hangingPunct="1">
        <a:spcBef>
          <a:spcPct val="20000"/>
        </a:spcBef>
        <a:spcAft>
          <a:spcPts val="400"/>
        </a:spcAft>
        <a:buFont typeface="Arial"/>
        <a:buChar char="•"/>
        <a:defRPr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1" latinLnBrk="0" hangingPunct="1">
        <a:spcBef>
          <a:spcPct val="20000"/>
        </a:spcBef>
        <a:buFont typeface="Arial"/>
        <a:buChar char="–"/>
        <a:defRPr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1" latinLnBrk="0" hangingPunct="1">
        <a:spcBef>
          <a:spcPct val="20000"/>
        </a:spcBef>
        <a:buFont typeface="Arial"/>
        <a:buChar char="•"/>
        <a:defRPr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kwxjfuPlA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ed.com/talks/rita_pierson_every_kid_needs_a_champion?language=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tzQ9vrvTAt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k4jLGxz1NhE" TargetMode="External"/><Relationship Id="rId2" Type="http://schemas.openxmlformats.org/officeDocument/2006/relationships/hyperlink" Target="https://youtu.be/A8b_cnWP1A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p:txBody>
          <a:bodyPr>
            <a:normAutofit/>
          </a:bodyPr>
          <a:lstStyle/>
          <a:p>
            <a:r>
              <a:rPr lang="en-US" sz="3500" dirty="0" smtClean="0"/>
              <a:t>CH. 1: Child in Context of Family and Community</a:t>
            </a:r>
            <a:endParaRPr lang="en-US" sz="3500" dirty="0"/>
          </a:p>
        </p:txBody>
      </p:sp>
      <p:sp>
        <p:nvSpPr>
          <p:cNvPr id="10" name="Rectangle 9"/>
          <p:cNvSpPr>
            <a:spLocks noGrp="1"/>
          </p:cNvSpPr>
          <p:nvPr>
            <p:ph type="title"/>
          </p:nvPr>
        </p:nvSpPr>
        <p:spPr>
          <a:xfrm>
            <a:off x="704850" y="4495800"/>
            <a:ext cx="7772400" cy="1752600"/>
          </a:xfrm>
        </p:spPr>
        <p:txBody>
          <a:bodyPr>
            <a:normAutofit/>
          </a:bodyPr>
          <a:lstStyle/>
          <a:p>
            <a:r>
              <a:rPr lang="en-US" sz="2500" dirty="0" smtClean="0"/>
              <a:t>Child Development 11</a:t>
            </a:r>
            <a:br>
              <a:rPr lang="en-US" sz="2500" dirty="0" smtClean="0"/>
            </a:br>
            <a:r>
              <a:rPr lang="en-US" sz="2500" dirty="0" smtClean="0"/>
              <a:t>Dr. </a:t>
            </a:r>
            <a:r>
              <a:rPr lang="en-US" sz="2500" dirty="0" smtClean="0"/>
              <a:t>Smith</a:t>
            </a:r>
            <a:endParaRPr lang="en-US" sz="2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u="sng" dirty="0" smtClean="0">
                <a:effectLst/>
              </a:rPr>
              <a:t>The Benefits </a:t>
            </a:r>
            <a:r>
              <a:rPr lang="en-US" u="sng" dirty="0">
                <a:effectLst/>
              </a:rPr>
              <a:t>of Family-Centered Education Programs for Families</a:t>
            </a:r>
          </a:p>
          <a:p>
            <a:r>
              <a:rPr lang="en-US" dirty="0">
                <a:effectLst/>
              </a:rPr>
              <a:t>When families are not part of their children’s education, they have to just hope that what the program provides for their children is the same as what they want.</a:t>
            </a:r>
          </a:p>
          <a:p>
            <a:pPr lvl="0"/>
            <a:r>
              <a:rPr lang="en-US" dirty="0">
                <a:effectLst/>
              </a:rPr>
              <a:t>It makes sense that the goals of the program match the goals of the families or at least don’t contradict them.</a:t>
            </a:r>
          </a:p>
          <a:p>
            <a:endParaRPr lang="en-US" dirty="0"/>
          </a:p>
        </p:txBody>
      </p:sp>
      <p:sp>
        <p:nvSpPr>
          <p:cNvPr id="3" name="Title 2"/>
          <p:cNvSpPr>
            <a:spLocks noGrp="1"/>
          </p:cNvSpPr>
          <p:nvPr>
            <p:ph type="title"/>
          </p:nvPr>
        </p:nvSpPr>
        <p:spPr/>
        <p:txBody>
          <a:bodyPr>
            <a:normAutofit fontScale="90000"/>
          </a:bodyPr>
          <a:lstStyle/>
          <a:p>
            <a:pPr algn="ctr"/>
            <a:r>
              <a:rPr lang="en-US" i="1" dirty="0">
                <a:effectLst/>
              </a:rPr>
              <a:t>The Benefits of Family-Centered Education Programs for </a:t>
            </a:r>
            <a:r>
              <a:rPr lang="en-US" i="1" dirty="0" smtClean="0">
                <a:effectLst/>
              </a:rPr>
              <a:t>Families</a:t>
            </a:r>
            <a:endParaRPr lang="en-US" dirty="0"/>
          </a:p>
        </p:txBody>
      </p:sp>
    </p:spTree>
    <p:extLst>
      <p:ext uri="{BB962C8B-B14F-4D97-AF65-F5344CB8AC3E}">
        <p14:creationId xmlns:p14="http://schemas.microsoft.com/office/powerpoint/2010/main" val="39769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normAutofit fontScale="92500"/>
          </a:bodyPr>
          <a:lstStyle/>
          <a:p>
            <a:pPr marL="0" indent="0">
              <a:buNone/>
            </a:pPr>
            <a:r>
              <a:rPr lang="en-US" u="sng" dirty="0" smtClean="0">
                <a:effectLst/>
              </a:rPr>
              <a:t>Mutual </a:t>
            </a:r>
            <a:r>
              <a:rPr lang="en-US" u="sng" dirty="0">
                <a:effectLst/>
              </a:rPr>
              <a:t>Benefits </a:t>
            </a:r>
          </a:p>
          <a:p>
            <a:r>
              <a:rPr lang="en-US" dirty="0">
                <a:effectLst/>
              </a:rPr>
              <a:t>One benefit for both teachers and parents is that of self-knowledge about their own culture-the beliefs and values that come from their roots and group membership.</a:t>
            </a:r>
          </a:p>
          <a:p>
            <a:r>
              <a:rPr lang="en-US" dirty="0">
                <a:effectLst/>
              </a:rPr>
              <a:t>Families including their children and professionals gain from the collaborative relationship in several other ways including:</a:t>
            </a:r>
          </a:p>
          <a:p>
            <a:pPr lvl="0"/>
            <a:r>
              <a:rPr lang="en-US" dirty="0">
                <a:effectLst/>
              </a:rPr>
              <a:t>Enhanced communication as the groups relate to each other around shared power and decision making.</a:t>
            </a:r>
          </a:p>
          <a:p>
            <a:pPr lvl="0"/>
            <a:r>
              <a:rPr lang="en-US" dirty="0">
                <a:effectLst/>
              </a:rPr>
              <a:t>Supportive relationships leading to networks of mutual support.</a:t>
            </a:r>
          </a:p>
          <a:p>
            <a:endParaRPr lang="en-US" dirty="0"/>
          </a:p>
        </p:txBody>
      </p:sp>
      <p:sp>
        <p:nvSpPr>
          <p:cNvPr id="3" name="Title 2"/>
          <p:cNvSpPr>
            <a:spLocks noGrp="1"/>
          </p:cNvSpPr>
          <p:nvPr>
            <p:ph type="title"/>
          </p:nvPr>
        </p:nvSpPr>
        <p:spPr/>
        <p:txBody>
          <a:bodyPr>
            <a:normAutofit/>
          </a:bodyPr>
          <a:lstStyle/>
          <a:p>
            <a:pPr algn="ctr"/>
            <a:r>
              <a:rPr lang="en-US" dirty="0">
                <a:effectLst/>
              </a:rPr>
              <a:t>Mutual Benefits </a:t>
            </a:r>
            <a:endParaRPr lang="en-US" dirty="0"/>
          </a:p>
        </p:txBody>
      </p:sp>
    </p:spTree>
    <p:extLst>
      <p:ext uri="{BB962C8B-B14F-4D97-AF65-F5344CB8AC3E}">
        <p14:creationId xmlns:p14="http://schemas.microsoft.com/office/powerpoint/2010/main" val="211338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smtClean="0">
                <a:effectLst/>
              </a:rPr>
              <a:t>John </a:t>
            </a:r>
            <a:r>
              <a:rPr lang="en-US" sz="2500" dirty="0">
                <a:effectLst/>
              </a:rPr>
              <a:t>Bowlby a researcher noted for his attachment theory and the harm resulting in separating children in hospitals from their parents. </a:t>
            </a:r>
            <a:endParaRPr lang="en-US" sz="2500" dirty="0" smtClean="0">
              <a:effectLst/>
            </a:endParaRPr>
          </a:p>
          <a:p>
            <a:endParaRPr lang="en-US" dirty="0">
              <a:effectLst/>
            </a:endParaRPr>
          </a:p>
          <a:p>
            <a:endParaRPr lang="en-US" dirty="0"/>
          </a:p>
        </p:txBody>
      </p:sp>
      <p:sp>
        <p:nvSpPr>
          <p:cNvPr id="3" name="Title 2"/>
          <p:cNvSpPr>
            <a:spLocks noGrp="1"/>
          </p:cNvSpPr>
          <p:nvPr>
            <p:ph type="title"/>
          </p:nvPr>
        </p:nvSpPr>
        <p:spPr>
          <a:xfrm>
            <a:off x="533400" y="76200"/>
            <a:ext cx="8229600" cy="1493838"/>
          </a:xfrm>
        </p:spPr>
        <p:txBody>
          <a:bodyPr>
            <a:normAutofit/>
          </a:bodyPr>
          <a:lstStyle/>
          <a:p>
            <a:pPr algn="ctr"/>
            <a:r>
              <a:rPr lang="en-US" sz="3000" dirty="0">
                <a:effectLst/>
              </a:rPr>
              <a:t>HISTORICAL OF FAMILY-CENTERED CARE AND </a:t>
            </a:r>
            <a:r>
              <a:rPr lang="en-US" sz="3000" dirty="0" smtClean="0">
                <a:effectLst/>
              </a:rPr>
              <a:t>EDUCATION</a:t>
            </a:r>
            <a:endParaRPr lang="en-US" sz="3000" dirty="0"/>
          </a:p>
        </p:txBody>
      </p:sp>
      <p:pic>
        <p:nvPicPr>
          <p:cNvPr id="5" name="Content Placeholder 3" descr="http://3.bp.blogspot.com/-U550OZf_Gds/UBEZYA-l7tI/AAAAAAAAAL0/kXepVql4wkw/s1600/attachment-types.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9144000" cy="3962400"/>
          </a:xfrm>
          <a:prstGeom prst="rect">
            <a:avLst/>
          </a:prstGeom>
          <a:noFill/>
          <a:ln>
            <a:noFill/>
          </a:ln>
        </p:spPr>
      </p:pic>
    </p:spTree>
    <p:extLst>
      <p:ext uri="{BB962C8B-B14F-4D97-AF65-F5344CB8AC3E}">
        <p14:creationId xmlns:p14="http://schemas.microsoft.com/office/powerpoint/2010/main" val="41305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400" dirty="0">
                <a:effectLst/>
              </a:rPr>
              <a:t>HISTORICAL OF FAMILY-CENTERED CARE AND </a:t>
            </a:r>
            <a:r>
              <a:rPr lang="en-US" sz="3400" dirty="0" smtClean="0">
                <a:effectLst/>
              </a:rPr>
              <a:t>EDUCATION (cont.)</a:t>
            </a:r>
            <a:endParaRPr lang="en-US" sz="3400" dirty="0"/>
          </a:p>
        </p:txBody>
      </p:sp>
      <p:sp>
        <p:nvSpPr>
          <p:cNvPr id="5" name="Content Placeholder 4"/>
          <p:cNvSpPr>
            <a:spLocks noGrp="1"/>
          </p:cNvSpPr>
          <p:nvPr>
            <p:ph idx="1"/>
          </p:nvPr>
        </p:nvSpPr>
        <p:spPr>
          <a:xfrm>
            <a:off x="457200" y="1600200"/>
            <a:ext cx="8229600" cy="5105400"/>
          </a:xfrm>
        </p:spPr>
        <p:txBody>
          <a:bodyPr>
            <a:normAutofit fontScale="92500" lnSpcReduction="10000"/>
          </a:bodyPr>
          <a:lstStyle/>
          <a:p>
            <a:r>
              <a:rPr lang="en-US" dirty="0">
                <a:effectLst/>
              </a:rPr>
              <a:t>Head Start began in Mississippi Freedom Schools and during the War on Poverty of the mid 1960s it became a federally funded comprehensive preschool and social services program with not only a mandate for parent involvement and education but also built-in devices for parents to have some say in the education of their young children in the preschool years.</a:t>
            </a:r>
          </a:p>
          <a:p>
            <a:pPr lvl="0"/>
            <a:r>
              <a:rPr lang="en-US" dirty="0">
                <a:effectLst/>
              </a:rPr>
              <a:t>Bronfenbrenner was co-founder if Head Start and his ecological model had a big influence on creating family-centered programs</a:t>
            </a:r>
            <a:r>
              <a:rPr lang="en-US" dirty="0" smtClean="0">
                <a:effectLst/>
              </a:rPr>
              <a:t>.</a:t>
            </a:r>
          </a:p>
          <a:p>
            <a:pPr lvl="0"/>
            <a:r>
              <a:rPr lang="en-US" dirty="0" smtClean="0">
                <a:effectLst/>
              </a:rPr>
              <a:t>You can click on the link below to see Bowlby’s Theory  </a:t>
            </a:r>
          </a:p>
          <a:p>
            <a:pPr lvl="1"/>
            <a:r>
              <a:rPr lang="en-US" dirty="0">
                <a:hlinkClick r:id="rId2"/>
              </a:rPr>
              <a:t>https://</a:t>
            </a:r>
            <a:r>
              <a:rPr lang="en-US" dirty="0" smtClean="0">
                <a:hlinkClick r:id="rId2"/>
              </a:rPr>
              <a:t>youtu.be/kwxjfuPlArY</a:t>
            </a:r>
            <a:r>
              <a:rPr lang="en-US" dirty="0" smtClean="0"/>
              <a:t> </a:t>
            </a:r>
            <a:endParaRPr lang="en-US" dirty="0"/>
          </a:p>
        </p:txBody>
      </p:sp>
    </p:spTree>
    <p:extLst>
      <p:ext uri="{BB962C8B-B14F-4D97-AF65-F5344CB8AC3E}">
        <p14:creationId xmlns:p14="http://schemas.microsoft.com/office/powerpoint/2010/main" val="30978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334000"/>
          </a:xfrm>
        </p:spPr>
        <p:txBody>
          <a:bodyPr>
            <a:normAutofit fontScale="92500" lnSpcReduction="20000"/>
          </a:bodyPr>
          <a:lstStyle/>
          <a:p>
            <a:pPr lvl="0"/>
            <a:endParaRPr lang="en-US" dirty="0">
              <a:effectLst/>
            </a:endParaRPr>
          </a:p>
          <a:p>
            <a:pPr lvl="0"/>
            <a:r>
              <a:rPr lang="en-US" dirty="0">
                <a:effectLst/>
              </a:rPr>
              <a:t>Ira Gordon created a program that involved parents of infants with goal of improving child outcomes.</a:t>
            </a:r>
          </a:p>
          <a:p>
            <a:pPr lvl="1"/>
            <a:r>
              <a:rPr lang="en-US" dirty="0">
                <a:effectLst/>
              </a:rPr>
              <a:t>He studied parent education and involvement and eventually came up with a hierarchy of types of involvement, moving from parents being recipients of information, to learning new skills, to teaching their own children and becoming classroom volunteers.</a:t>
            </a:r>
          </a:p>
          <a:p>
            <a:endParaRPr lang="en-US" dirty="0" smtClean="0">
              <a:effectLst/>
            </a:endParaRPr>
          </a:p>
          <a:p>
            <a:r>
              <a:rPr lang="en-US" dirty="0" smtClean="0">
                <a:effectLst/>
              </a:rPr>
              <a:t>The </a:t>
            </a:r>
            <a:r>
              <a:rPr lang="en-US" dirty="0">
                <a:effectLst/>
              </a:rPr>
              <a:t>special education law PL 94-142 called the Disabilities Education Act (IDEA) mandated parent involvement in planning for the education of the child. </a:t>
            </a:r>
          </a:p>
          <a:p>
            <a:pPr lvl="0"/>
            <a:r>
              <a:rPr lang="en-US" dirty="0">
                <a:effectLst/>
              </a:rPr>
              <a:t>Each child identified with a disability or special need must have an Individual Educational Plan (IEP) or if an infant or toddler and Individualized Family Service Plan (IFSP). </a:t>
            </a:r>
          </a:p>
        </p:txBody>
      </p:sp>
      <p:sp>
        <p:nvSpPr>
          <p:cNvPr id="3" name="Title 2"/>
          <p:cNvSpPr>
            <a:spLocks noGrp="1"/>
          </p:cNvSpPr>
          <p:nvPr>
            <p:ph type="title"/>
          </p:nvPr>
        </p:nvSpPr>
        <p:spPr/>
        <p:txBody>
          <a:bodyPr>
            <a:normAutofit/>
          </a:bodyPr>
          <a:lstStyle/>
          <a:p>
            <a:pPr algn="ctr"/>
            <a:r>
              <a:rPr lang="en-US" sz="3400" dirty="0">
                <a:effectLst/>
              </a:rPr>
              <a:t>HISTORICAL OF FAMILY-CENTERED CARE AND EDUCATION (cont</a:t>
            </a:r>
            <a:r>
              <a:rPr lang="en-US" sz="3400" dirty="0" smtClean="0">
                <a:effectLst/>
              </a:rPr>
              <a:t>.)</a:t>
            </a:r>
            <a:endParaRPr lang="en-US" sz="3400" dirty="0"/>
          </a:p>
        </p:txBody>
      </p:sp>
    </p:spTree>
    <p:extLst>
      <p:ext uri="{BB962C8B-B14F-4D97-AF65-F5344CB8AC3E}">
        <p14:creationId xmlns:p14="http://schemas.microsoft.com/office/powerpoint/2010/main" val="303689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effectLst/>
              </a:rPr>
              <a:t>The Epstein Model, based on Gordon’s roles for parent involvement, was created by Joyce Epstein. The handbook lists the 6 types of partnerships that reflect Gordon’s hierarchy using a little different language and going one step further </a:t>
            </a:r>
          </a:p>
          <a:p>
            <a:endParaRPr lang="en-US" dirty="0"/>
          </a:p>
        </p:txBody>
      </p:sp>
      <p:sp>
        <p:nvSpPr>
          <p:cNvPr id="3" name="Title 2"/>
          <p:cNvSpPr>
            <a:spLocks noGrp="1"/>
          </p:cNvSpPr>
          <p:nvPr>
            <p:ph type="title"/>
          </p:nvPr>
        </p:nvSpPr>
        <p:spPr/>
        <p:txBody>
          <a:bodyPr/>
          <a:lstStyle/>
          <a:p>
            <a:r>
              <a:rPr lang="en-US" sz="3400" dirty="0">
                <a:solidFill>
                  <a:prstClr val="white"/>
                </a:solidFill>
                <a:effectLst/>
              </a:rPr>
              <a:t>HISTORICAL OF FAMILY-CENTERED CARE AND EDUCATION (cont.)</a:t>
            </a:r>
            <a:endParaRPr lang="en-US" dirty="0"/>
          </a:p>
        </p:txBody>
      </p:sp>
      <p:pic>
        <p:nvPicPr>
          <p:cNvPr id="4" name="Picture 3" descr="http://www.vbschools.com/volunteers/parent_involvement/images/epsteins.jpg"/>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9144000" cy="3962400"/>
          </a:xfrm>
          <a:prstGeom prst="rect">
            <a:avLst/>
          </a:prstGeom>
          <a:noFill/>
          <a:ln>
            <a:noFill/>
          </a:ln>
        </p:spPr>
      </p:pic>
    </p:spTree>
    <p:extLst>
      <p:ext uri="{BB962C8B-B14F-4D97-AF65-F5344CB8AC3E}">
        <p14:creationId xmlns:p14="http://schemas.microsoft.com/office/powerpoint/2010/main" val="257672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effectLst/>
              </a:rPr>
              <a:t>As parent move up the “involvement ladder” they move beyond thinking about their own children and become an advocate for all children. (talk about the Mendez trial)</a:t>
            </a:r>
          </a:p>
          <a:p>
            <a:r>
              <a:rPr lang="en-US" dirty="0">
                <a:effectLst/>
              </a:rPr>
              <a:t>One of the premises of all these family-centered early care and education programs s that they work better when professionals understand families and involve them in respectful ways.</a:t>
            </a:r>
          </a:p>
          <a:p>
            <a:endParaRPr lang="en-US" dirty="0"/>
          </a:p>
        </p:txBody>
      </p:sp>
      <p:sp>
        <p:nvSpPr>
          <p:cNvPr id="3" name="Title 2"/>
          <p:cNvSpPr>
            <a:spLocks noGrp="1"/>
          </p:cNvSpPr>
          <p:nvPr>
            <p:ph type="title"/>
          </p:nvPr>
        </p:nvSpPr>
        <p:spPr/>
        <p:txBody>
          <a:bodyPr/>
          <a:lstStyle/>
          <a:p>
            <a:r>
              <a:rPr lang="en-US" sz="3400" dirty="0">
                <a:solidFill>
                  <a:prstClr val="white"/>
                </a:solidFill>
                <a:effectLst/>
              </a:rPr>
              <a:t>HISTORICAL OF FAMILY-CENTERED CARE AND EDUCATION (cont.)</a:t>
            </a:r>
            <a:endParaRPr lang="en-US" dirty="0"/>
          </a:p>
        </p:txBody>
      </p:sp>
    </p:spTree>
    <p:extLst>
      <p:ext uri="{BB962C8B-B14F-4D97-AF65-F5344CB8AC3E}">
        <p14:creationId xmlns:p14="http://schemas.microsoft.com/office/powerpoint/2010/main" val="305192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normAutofit fontScale="92500" lnSpcReduction="20000"/>
          </a:bodyPr>
          <a:lstStyle/>
          <a:p>
            <a:pPr marL="0" indent="0">
              <a:buNone/>
            </a:pPr>
            <a:r>
              <a:rPr lang="en-US" u="sng" dirty="0" smtClean="0">
                <a:effectLst/>
              </a:rPr>
              <a:t>Challenges </a:t>
            </a:r>
            <a:r>
              <a:rPr lang="en-US" u="sng" dirty="0">
                <a:effectLst/>
              </a:rPr>
              <a:t>to Creating Partnerships with Families</a:t>
            </a:r>
          </a:p>
          <a:p>
            <a:r>
              <a:rPr lang="en-US" dirty="0">
                <a:effectLst/>
              </a:rPr>
              <a:t>Responsive when you think you know more than the family does but families also have funds of knowledge that professionals don’t have. It’s the professionals’ job to acknowledge that fact and to learn from parents as well as teach them. </a:t>
            </a:r>
          </a:p>
          <a:p>
            <a:pPr lvl="0"/>
            <a:r>
              <a:rPr lang="en-US" dirty="0">
                <a:effectLst/>
              </a:rPr>
              <a:t>It requires suspending judgments when the professional thinks families are wrong or misguided, even if research backs up the professional</a:t>
            </a:r>
            <a:r>
              <a:rPr lang="en-US" dirty="0" smtClean="0">
                <a:effectLst/>
              </a:rPr>
              <a:t>.</a:t>
            </a:r>
          </a:p>
          <a:p>
            <a:pPr lvl="0"/>
            <a:r>
              <a:rPr lang="en-US" dirty="0" smtClean="0">
                <a:effectLst/>
              </a:rPr>
              <a:t>The link below is how a teacher can create partnerships with students and families</a:t>
            </a:r>
            <a:endParaRPr lang="en-US" dirty="0" smtClean="0">
              <a:effectLst/>
              <a:hlinkClick r:id="rId2"/>
            </a:endParaRPr>
          </a:p>
          <a:p>
            <a:pPr lvl="1"/>
            <a:r>
              <a:rPr lang="en-US" dirty="0" smtClean="0">
                <a:effectLst/>
                <a:hlinkClick r:id="rId2"/>
              </a:rPr>
              <a:t>https</a:t>
            </a:r>
            <a:r>
              <a:rPr lang="en-US" dirty="0">
                <a:effectLst/>
                <a:hlinkClick r:id="rId2"/>
              </a:rPr>
              <a:t>://</a:t>
            </a:r>
            <a:r>
              <a:rPr lang="en-US" dirty="0" smtClean="0">
                <a:effectLst/>
                <a:hlinkClick r:id="rId2"/>
              </a:rPr>
              <a:t>www.ted.com/talks/rita_pierson_every_kid_needs_a_champion?language=en</a:t>
            </a:r>
            <a:r>
              <a:rPr lang="en-US" dirty="0" smtClean="0">
                <a:effectLst/>
              </a:rPr>
              <a:t> </a:t>
            </a:r>
            <a:endParaRPr lang="en-US" dirty="0">
              <a:effectLst/>
            </a:endParaRPr>
          </a:p>
          <a:p>
            <a:endParaRPr lang="en-US" dirty="0"/>
          </a:p>
        </p:txBody>
      </p:sp>
      <p:sp>
        <p:nvSpPr>
          <p:cNvPr id="3" name="Title 2"/>
          <p:cNvSpPr>
            <a:spLocks noGrp="1"/>
          </p:cNvSpPr>
          <p:nvPr>
            <p:ph type="title"/>
          </p:nvPr>
        </p:nvSpPr>
        <p:spPr/>
        <p:txBody>
          <a:bodyPr>
            <a:normAutofit fontScale="90000"/>
          </a:bodyPr>
          <a:lstStyle/>
          <a:p>
            <a:pPr algn="ctr"/>
            <a:r>
              <a:rPr lang="en-US" dirty="0">
                <a:effectLst/>
              </a:rPr>
              <a:t>Challenges to Creating Partnerships with </a:t>
            </a:r>
            <a:r>
              <a:rPr lang="en-US" dirty="0" smtClean="0">
                <a:effectLst/>
              </a:rPr>
              <a:t>Families</a:t>
            </a:r>
            <a:endParaRPr lang="en-US" dirty="0"/>
          </a:p>
        </p:txBody>
      </p:sp>
    </p:spTree>
    <p:extLst>
      <p:ext uri="{BB962C8B-B14F-4D97-AF65-F5344CB8AC3E}">
        <p14:creationId xmlns:p14="http://schemas.microsoft.com/office/powerpoint/2010/main" val="230814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normAutofit fontScale="85000" lnSpcReduction="10000"/>
          </a:bodyPr>
          <a:lstStyle/>
          <a:p>
            <a:pPr marL="0" indent="0">
              <a:buNone/>
            </a:pPr>
            <a:r>
              <a:rPr lang="en-US" u="sng" dirty="0" smtClean="0">
                <a:effectLst/>
              </a:rPr>
              <a:t>The </a:t>
            </a:r>
            <a:r>
              <a:rPr lang="en-US" u="sng" dirty="0">
                <a:effectLst/>
              </a:rPr>
              <a:t>Family Systems Theory Lens</a:t>
            </a:r>
          </a:p>
          <a:p>
            <a:r>
              <a:rPr lang="en-US" dirty="0">
                <a:effectLst/>
              </a:rPr>
              <a:t>The theory behind family systems theory is that families may be very different but they all have some things in common and that is that they are governed by systems.</a:t>
            </a:r>
          </a:p>
          <a:p>
            <a:pPr lvl="0"/>
            <a:r>
              <a:rPr lang="en-US" dirty="0">
                <a:effectLst/>
              </a:rPr>
              <a:t>One system is communication and another is rules</a:t>
            </a:r>
          </a:p>
          <a:p>
            <a:pPr lvl="0"/>
            <a:r>
              <a:rPr lang="en-US" dirty="0">
                <a:effectLst/>
              </a:rPr>
              <a:t>Families are connected to each other; each one influences the others and all are influenced by the family system. </a:t>
            </a:r>
          </a:p>
          <a:p>
            <a:pPr lvl="0"/>
            <a:r>
              <a:rPr lang="en-US" dirty="0">
                <a:effectLst/>
              </a:rPr>
              <a:t>Educators aren’t therapists and shouldn’t be doing therapy but you can find the resources that can help them and do a referral. </a:t>
            </a:r>
          </a:p>
          <a:p>
            <a:pPr lvl="0"/>
            <a:r>
              <a:rPr lang="en-US" dirty="0">
                <a:effectLst/>
              </a:rPr>
              <a:t>A danger of using the family systems theory is the temptation to play therapist. Another danger is judging other people’s family systems without regard to your own.</a:t>
            </a:r>
          </a:p>
          <a:p>
            <a:endParaRPr lang="en-US" dirty="0"/>
          </a:p>
        </p:txBody>
      </p:sp>
      <p:sp>
        <p:nvSpPr>
          <p:cNvPr id="3" name="Title 2"/>
          <p:cNvSpPr>
            <a:spLocks noGrp="1"/>
          </p:cNvSpPr>
          <p:nvPr>
            <p:ph type="title"/>
          </p:nvPr>
        </p:nvSpPr>
        <p:spPr/>
        <p:txBody>
          <a:bodyPr>
            <a:normAutofit fontScale="90000"/>
          </a:bodyPr>
          <a:lstStyle/>
          <a:p>
            <a:pPr algn="ctr"/>
            <a:r>
              <a:rPr lang="en-US" dirty="0">
                <a:effectLst/>
              </a:rPr>
              <a:t>The Family Systems Theory </a:t>
            </a:r>
            <a:r>
              <a:rPr lang="en-US" dirty="0" smtClean="0">
                <a:effectLst/>
              </a:rPr>
              <a:t>Lens</a:t>
            </a:r>
            <a:endParaRPr lang="en-US" dirty="0"/>
          </a:p>
        </p:txBody>
      </p:sp>
    </p:spTree>
    <p:extLst>
      <p:ext uri="{BB962C8B-B14F-4D97-AF65-F5344CB8AC3E}">
        <p14:creationId xmlns:p14="http://schemas.microsoft.com/office/powerpoint/2010/main" val="2557473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257800"/>
          </a:xfrm>
        </p:spPr>
        <p:txBody>
          <a:bodyPr/>
          <a:lstStyle/>
          <a:p>
            <a:pPr marL="0" indent="0">
              <a:buNone/>
            </a:pPr>
            <a:r>
              <a:rPr lang="en-US" u="sng" dirty="0" smtClean="0">
                <a:effectLst/>
              </a:rPr>
              <a:t>The Whole Child Lens</a:t>
            </a:r>
          </a:p>
          <a:p>
            <a:r>
              <a:rPr lang="en-US" sz="2200" dirty="0" smtClean="0">
                <a:effectLst/>
              </a:rPr>
              <a:t>The </a:t>
            </a:r>
            <a:r>
              <a:rPr lang="en-US" sz="2200" dirty="0">
                <a:effectLst/>
              </a:rPr>
              <a:t>child is made of mind, body, feelings and one system is vitally tied into the others.</a:t>
            </a:r>
          </a:p>
          <a:p>
            <a:r>
              <a:rPr lang="en-US" sz="2200" dirty="0" smtClean="0">
                <a:effectLst/>
              </a:rPr>
              <a:t>                   MASLOW’S </a:t>
            </a:r>
            <a:r>
              <a:rPr lang="en-US" sz="2200" dirty="0">
                <a:effectLst/>
              </a:rPr>
              <a:t>HIERARCHY OF </a:t>
            </a:r>
            <a:r>
              <a:rPr lang="en-US" sz="2200" dirty="0" smtClean="0">
                <a:effectLst/>
              </a:rPr>
              <a:t>NEEDS</a:t>
            </a:r>
          </a:p>
          <a:p>
            <a:endParaRPr lang="en-US" sz="2200" dirty="0">
              <a:effectLst/>
            </a:endParaRPr>
          </a:p>
          <a:p>
            <a:endParaRPr lang="en-US" dirty="0"/>
          </a:p>
        </p:txBody>
      </p:sp>
      <p:sp>
        <p:nvSpPr>
          <p:cNvPr id="3" name="Title 2"/>
          <p:cNvSpPr>
            <a:spLocks noGrp="1"/>
          </p:cNvSpPr>
          <p:nvPr>
            <p:ph type="title"/>
          </p:nvPr>
        </p:nvSpPr>
        <p:spPr/>
        <p:txBody>
          <a:bodyPr>
            <a:normAutofit/>
          </a:bodyPr>
          <a:lstStyle/>
          <a:p>
            <a:pPr algn="ctr"/>
            <a:r>
              <a:rPr lang="en-US" dirty="0">
                <a:effectLst/>
              </a:rPr>
              <a:t>The Whole Child </a:t>
            </a:r>
            <a:r>
              <a:rPr lang="en-US" dirty="0" smtClean="0">
                <a:effectLst/>
              </a:rPr>
              <a:t>Lens</a:t>
            </a:r>
            <a:endParaRPr lang="en-US" dirty="0"/>
          </a:p>
        </p:txBody>
      </p:sp>
      <p:pic>
        <p:nvPicPr>
          <p:cNvPr id="4" name="Picture 3" descr="http://www.marinatingthemind.com/wp-content/uploads/2011/02/Maslows_hierarchy_of_need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505200"/>
            <a:ext cx="8763000" cy="3352800"/>
          </a:xfrm>
          <a:prstGeom prst="rect">
            <a:avLst/>
          </a:prstGeom>
          <a:noFill/>
          <a:ln>
            <a:noFill/>
          </a:ln>
        </p:spPr>
      </p:pic>
    </p:spTree>
    <p:extLst>
      <p:ext uri="{BB962C8B-B14F-4D97-AF65-F5344CB8AC3E}">
        <p14:creationId xmlns:p14="http://schemas.microsoft.com/office/powerpoint/2010/main" val="2545651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lgn="ctr"/>
            <a:r>
              <a:rPr lang="en-US" dirty="0" smtClean="0"/>
              <a:t>Learning Outcomes</a:t>
            </a:r>
            <a:endParaRPr lang="en-US" dirty="0"/>
          </a:p>
        </p:txBody>
      </p:sp>
      <p:sp>
        <p:nvSpPr>
          <p:cNvPr id="3" name="Rectangle 2"/>
          <p:cNvSpPr>
            <a:spLocks noGrp="1"/>
          </p:cNvSpPr>
          <p:nvPr>
            <p:ph idx="1"/>
          </p:nvPr>
        </p:nvSpPr>
        <p:spPr/>
        <p:txBody>
          <a:bodyPr>
            <a:normAutofit/>
          </a:bodyPr>
          <a:lstStyle/>
          <a:p>
            <a:r>
              <a:rPr lang="en-US" sz="2000" dirty="0" smtClean="0"/>
              <a:t>In this chapter you will learn to….</a:t>
            </a:r>
          </a:p>
          <a:p>
            <a:pPr lvl="1"/>
            <a:r>
              <a:rPr lang="en-US" sz="2000" dirty="0" smtClean="0"/>
              <a:t>Explain how to look at context through the lens of ecological theory</a:t>
            </a:r>
          </a:p>
          <a:p>
            <a:pPr lvl="1"/>
            <a:r>
              <a:rPr lang="en-US" sz="2000" dirty="0" smtClean="0"/>
              <a:t>Describe the implications of family-centered approaches, including the benefits to children, teachers, and parents</a:t>
            </a:r>
          </a:p>
          <a:p>
            <a:pPr lvl="1"/>
            <a:r>
              <a:rPr lang="en-US" sz="2000" dirty="0" smtClean="0"/>
              <a:t>Explain the history if family-centered care and education</a:t>
            </a:r>
          </a:p>
          <a:p>
            <a:pPr lvl="1"/>
            <a:r>
              <a:rPr lang="en-US" sz="2000" dirty="0" smtClean="0"/>
              <a:t>Identify other lenses through which to look at family-centered approaches, including family systems theory and whole child perspective.</a:t>
            </a:r>
          </a:p>
          <a:p>
            <a:pPr lvl="1"/>
            <a:r>
              <a:rPr lang="en-US" sz="2000" dirty="0" smtClean="0"/>
              <a:t>Describe Abraham Maslow’s hierarchy of needs</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effectLst/>
              </a:rPr>
              <a:t>The link below is on Maslow’s theory in action</a:t>
            </a:r>
          </a:p>
          <a:p>
            <a:pPr lvl="2"/>
            <a:r>
              <a:rPr lang="en-US" dirty="0">
                <a:effectLst/>
                <a:hlinkClick r:id="rId2"/>
              </a:rPr>
              <a:t>https://</a:t>
            </a:r>
            <a:r>
              <a:rPr lang="en-US" dirty="0" smtClean="0">
                <a:effectLst/>
                <a:hlinkClick r:id="rId2"/>
              </a:rPr>
              <a:t>youtu.be/tzQ9vrvTAtk</a:t>
            </a:r>
            <a:endParaRPr lang="en-US" dirty="0" smtClean="0">
              <a:effectLst/>
            </a:endParaRPr>
          </a:p>
          <a:p>
            <a:pPr lvl="2"/>
            <a:r>
              <a:rPr lang="en-US" dirty="0" smtClean="0">
                <a:effectLst/>
              </a:rPr>
              <a:t>The </a:t>
            </a:r>
            <a:r>
              <a:rPr lang="en-US" dirty="0">
                <a:effectLst/>
              </a:rPr>
              <a:t>idea is to take a collaborative approach</a:t>
            </a:r>
          </a:p>
          <a:p>
            <a:pPr lvl="2"/>
            <a:r>
              <a:rPr lang="en-US" dirty="0">
                <a:effectLst/>
              </a:rPr>
              <a:t>Collaborative approach means that change not only occurs within the families, but also within the program as it begins to reflect those enrolled rather than just predetermined policies and practices. </a:t>
            </a:r>
          </a:p>
          <a:p>
            <a:pPr lvl="2"/>
            <a:r>
              <a:rPr lang="en-US" dirty="0">
                <a:effectLst/>
              </a:rPr>
              <a:t>Empowering parents through making programs more collaborative.</a:t>
            </a:r>
          </a:p>
          <a:p>
            <a:endParaRPr lang="en-US" dirty="0"/>
          </a:p>
        </p:txBody>
      </p:sp>
      <p:sp>
        <p:nvSpPr>
          <p:cNvPr id="3" name="Title 2"/>
          <p:cNvSpPr>
            <a:spLocks noGrp="1"/>
          </p:cNvSpPr>
          <p:nvPr>
            <p:ph type="title"/>
          </p:nvPr>
        </p:nvSpPr>
        <p:spPr/>
        <p:txBody>
          <a:bodyPr/>
          <a:lstStyle/>
          <a:p>
            <a:pPr algn="ctr"/>
            <a:r>
              <a:rPr lang="en-US" dirty="0">
                <a:effectLst/>
              </a:rPr>
              <a:t>The Whole Child </a:t>
            </a:r>
            <a:r>
              <a:rPr lang="en-US" dirty="0" smtClean="0">
                <a:effectLst/>
              </a:rPr>
              <a:t>Lens (cont.)</a:t>
            </a:r>
            <a:endParaRPr lang="en-US" dirty="0"/>
          </a:p>
        </p:txBody>
      </p:sp>
    </p:spTree>
    <p:extLst>
      <p:ext uri="{BB962C8B-B14F-4D97-AF65-F5344CB8AC3E}">
        <p14:creationId xmlns:p14="http://schemas.microsoft.com/office/powerpoint/2010/main" val="398776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effectLst/>
              </a:rPr>
              <a:t>To teach advocacy is giving a voice. Giving people the tools, skills, and support needed to make their voices heard in support of their vision.</a:t>
            </a:r>
          </a:p>
          <a:p>
            <a:pPr lvl="0"/>
            <a:r>
              <a:rPr lang="en-US" dirty="0">
                <a:effectLst/>
              </a:rPr>
              <a:t>Advocacy helps ordinary people become involved in public life.</a:t>
            </a:r>
          </a:p>
          <a:p>
            <a:pPr lvl="0"/>
            <a:r>
              <a:rPr lang="en-US" dirty="0">
                <a:effectLst/>
              </a:rPr>
              <a:t>It helps them gain support for their rights as they become empowered and confident.</a:t>
            </a:r>
          </a:p>
          <a:p>
            <a:endParaRPr lang="en-US" dirty="0"/>
          </a:p>
        </p:txBody>
      </p:sp>
      <p:sp>
        <p:nvSpPr>
          <p:cNvPr id="3" name="Title 2"/>
          <p:cNvSpPr>
            <a:spLocks noGrp="1"/>
          </p:cNvSpPr>
          <p:nvPr>
            <p:ph type="title"/>
          </p:nvPr>
        </p:nvSpPr>
        <p:spPr/>
        <p:txBody>
          <a:bodyPr/>
          <a:lstStyle/>
          <a:p>
            <a:pPr algn="ctr"/>
            <a:r>
              <a:rPr lang="en-US" dirty="0">
                <a:effectLst/>
              </a:rPr>
              <a:t>The Whole Child Lens (cont.)</a:t>
            </a:r>
            <a:endParaRPr lang="en-US" dirty="0"/>
          </a:p>
        </p:txBody>
      </p:sp>
    </p:spTree>
    <p:extLst>
      <p:ext uri="{BB962C8B-B14F-4D97-AF65-F5344CB8AC3E}">
        <p14:creationId xmlns:p14="http://schemas.microsoft.com/office/powerpoint/2010/main" val="59108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algn="ctr"/>
            <a:r>
              <a:rPr lang="en-US" dirty="0" smtClean="0"/>
              <a:t>Looking at context through Ecological Theory </a:t>
            </a:r>
            <a:endParaRPr lang="en-US" dirty="0"/>
          </a:p>
        </p:txBody>
      </p:sp>
      <p:sp>
        <p:nvSpPr>
          <p:cNvPr id="3" name="Rectangle 2"/>
          <p:cNvSpPr>
            <a:spLocks noGrp="1"/>
          </p:cNvSpPr>
          <p:nvPr>
            <p:ph idx="1"/>
          </p:nvPr>
        </p:nvSpPr>
        <p:spPr/>
        <p:txBody>
          <a:bodyPr/>
          <a:lstStyle/>
          <a:p>
            <a:r>
              <a:rPr lang="en-US" b="1" i="1" dirty="0">
                <a:effectLst/>
              </a:rPr>
              <a:t>We are all immigrants except for the people who were on this continent first, those who can be considered indigenous. Their descendants are still here. The rest of the population is made up of immigrants, whether willing or unwilling (</a:t>
            </a:r>
            <a:r>
              <a:rPr lang="en-US" b="1" i="1" dirty="0" err="1">
                <a:effectLst/>
              </a:rPr>
              <a:t>Ogbu</a:t>
            </a:r>
            <a:r>
              <a:rPr lang="en-US" b="1" i="1" dirty="0">
                <a:effectLst/>
              </a:rPr>
              <a:t>, 1987</a:t>
            </a:r>
            <a:r>
              <a:rPr lang="en-US" b="1" i="1" dirty="0" smtClean="0">
                <a:effectLst/>
              </a:rPr>
              <a:t>).</a:t>
            </a:r>
          </a:p>
          <a:p>
            <a:endParaRPr lang="en-US" dirty="0">
              <a:effectLst/>
            </a:endParaRPr>
          </a:p>
          <a:p>
            <a:r>
              <a:rPr lang="en-US" dirty="0" smtClean="0">
                <a:effectLst/>
              </a:rPr>
              <a:t>Your </a:t>
            </a:r>
            <a:r>
              <a:rPr lang="en-US" dirty="0">
                <a:effectLst/>
              </a:rPr>
              <a:t>client is not the child, but the family.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Bronfenbrenner’s Ecological Model</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781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7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effectLst/>
              </a:rPr>
              <a:t>The point of the ecological model is that each component interacts with other components, creating a highly complex context in which the child grows up.</a:t>
            </a:r>
          </a:p>
          <a:p>
            <a:pPr lvl="0"/>
            <a:r>
              <a:rPr lang="en-US" dirty="0">
                <a:effectLst/>
              </a:rPr>
              <a:t>Another point is that the child isn’t just a passive recipient of what goes on in his or her life</a:t>
            </a:r>
          </a:p>
          <a:p>
            <a:pPr lvl="0"/>
            <a:r>
              <a:rPr lang="en-US" dirty="0">
                <a:effectLst/>
              </a:rPr>
              <a:t>As people affect the child, so the child has an influence on them. Nothing remains static</a:t>
            </a:r>
            <a:r>
              <a:rPr lang="en-US" dirty="0" smtClean="0">
                <a:effectLst/>
              </a:rPr>
              <a:t>.</a:t>
            </a:r>
          </a:p>
          <a:p>
            <a:pPr lvl="0"/>
            <a:r>
              <a:rPr lang="en-US" dirty="0" smtClean="0">
                <a:effectLst/>
              </a:rPr>
              <a:t>See the link below for a video on this theory</a:t>
            </a:r>
            <a:endParaRPr lang="en-US" dirty="0">
              <a:effectLst/>
            </a:endParaRPr>
          </a:p>
          <a:p>
            <a:pPr lvl="1"/>
            <a:r>
              <a:rPr lang="en-US" dirty="0">
                <a:effectLst/>
                <a:hlinkClick r:id="rId2"/>
              </a:rPr>
              <a:t>https://</a:t>
            </a:r>
            <a:r>
              <a:rPr lang="en-US" dirty="0" smtClean="0">
                <a:effectLst/>
                <a:hlinkClick r:id="rId2"/>
              </a:rPr>
              <a:t>youtu.be/A8b_cnWP1AA</a:t>
            </a:r>
            <a:endParaRPr lang="en-US" dirty="0" smtClean="0">
              <a:effectLst/>
            </a:endParaRPr>
          </a:p>
          <a:p>
            <a:pPr lvl="1"/>
            <a:r>
              <a:rPr lang="en-US" dirty="0">
                <a:hlinkClick r:id="rId3"/>
              </a:rPr>
              <a:t>https://</a:t>
            </a:r>
            <a:r>
              <a:rPr lang="en-US" dirty="0" smtClean="0">
                <a:hlinkClick r:id="rId3"/>
              </a:rPr>
              <a:t>youtu.be/k4jLGxz1NhE</a:t>
            </a:r>
            <a:r>
              <a:rPr lang="en-US" dirty="0" smtClean="0"/>
              <a:t> </a:t>
            </a:r>
            <a:endParaRPr lang="en-US" dirty="0"/>
          </a:p>
        </p:txBody>
      </p:sp>
      <p:sp>
        <p:nvSpPr>
          <p:cNvPr id="3" name="Title 2"/>
          <p:cNvSpPr>
            <a:spLocks noGrp="1"/>
          </p:cNvSpPr>
          <p:nvPr>
            <p:ph type="title"/>
          </p:nvPr>
        </p:nvSpPr>
        <p:spPr/>
        <p:txBody>
          <a:bodyPr>
            <a:normAutofit fontScale="90000"/>
          </a:bodyPr>
          <a:lstStyle/>
          <a:p>
            <a:pPr algn="ctr"/>
            <a:r>
              <a:rPr lang="en-US" dirty="0"/>
              <a:t>Bronfenbrenner’s Ecological Model</a:t>
            </a:r>
          </a:p>
        </p:txBody>
      </p:sp>
    </p:spTree>
    <p:extLst>
      <p:ext uri="{BB962C8B-B14F-4D97-AF65-F5344CB8AC3E}">
        <p14:creationId xmlns:p14="http://schemas.microsoft.com/office/powerpoint/2010/main" val="321685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u="sng" dirty="0">
                <a:effectLst/>
              </a:rPr>
              <a:t>Family-Centered Approaches</a:t>
            </a:r>
          </a:p>
          <a:p>
            <a:r>
              <a:rPr lang="en-US" dirty="0">
                <a:effectLst/>
              </a:rPr>
              <a:t>Part of the reason for this movement is increasing regard for the greater context the family is in, which includes culture, race, ethnicity, and economics, among others all of which influence the family’s physical and social location in the neighborhood, community, and greater society.</a:t>
            </a:r>
          </a:p>
          <a:p>
            <a:endParaRPr lang="en-US" dirty="0"/>
          </a:p>
        </p:txBody>
      </p:sp>
      <p:sp>
        <p:nvSpPr>
          <p:cNvPr id="3" name="Title 2"/>
          <p:cNvSpPr>
            <a:spLocks noGrp="1"/>
          </p:cNvSpPr>
          <p:nvPr>
            <p:ph type="title"/>
          </p:nvPr>
        </p:nvSpPr>
        <p:spPr/>
        <p:txBody>
          <a:bodyPr>
            <a:normAutofit/>
          </a:bodyPr>
          <a:lstStyle/>
          <a:p>
            <a:pPr algn="ctr"/>
            <a:r>
              <a:rPr lang="en-US" i="1" dirty="0">
                <a:effectLst/>
              </a:rPr>
              <a:t>Family-Centered </a:t>
            </a:r>
            <a:r>
              <a:rPr lang="en-US" i="1" dirty="0" smtClean="0">
                <a:effectLst/>
              </a:rPr>
              <a:t>Approaches</a:t>
            </a:r>
            <a:endParaRPr lang="en-US" dirty="0"/>
          </a:p>
        </p:txBody>
      </p:sp>
    </p:spTree>
    <p:extLst>
      <p:ext uri="{BB962C8B-B14F-4D97-AF65-F5344CB8AC3E}">
        <p14:creationId xmlns:p14="http://schemas.microsoft.com/office/powerpoint/2010/main" val="272436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fontScale="85000" lnSpcReduction="20000"/>
          </a:bodyPr>
          <a:lstStyle/>
          <a:p>
            <a:pPr marL="0" indent="0">
              <a:buNone/>
            </a:pPr>
            <a:r>
              <a:rPr lang="en-US" u="sng" dirty="0">
                <a:effectLst/>
              </a:rPr>
              <a:t>Family-Centered Defined</a:t>
            </a:r>
          </a:p>
          <a:p>
            <a:r>
              <a:rPr lang="en-US" dirty="0">
                <a:effectLst/>
              </a:rPr>
              <a:t>A family-centered approach takes the individual child and the group of children out of the spotlight and instead focuses on the children within their families. </a:t>
            </a:r>
          </a:p>
          <a:p>
            <a:pPr lvl="0"/>
            <a:r>
              <a:rPr lang="en-US" dirty="0">
                <a:effectLst/>
              </a:rPr>
              <a:t>Families along with their children are the program</a:t>
            </a:r>
          </a:p>
          <a:p>
            <a:pPr lvl="0"/>
            <a:r>
              <a:rPr lang="en-US" dirty="0">
                <a:effectLst/>
              </a:rPr>
              <a:t>Family-centered programs offer a variety of services, services in tune with what the parents as individuals and as a group need and want.</a:t>
            </a:r>
          </a:p>
          <a:p>
            <a:pPr lvl="0"/>
            <a:r>
              <a:rPr lang="en-US" dirty="0">
                <a:effectLst/>
              </a:rPr>
              <a:t>Collaboration is a key word.</a:t>
            </a:r>
          </a:p>
          <a:p>
            <a:pPr lvl="0"/>
            <a:r>
              <a:rPr lang="en-US" dirty="0">
                <a:effectLst/>
              </a:rPr>
              <a:t>The point is for professionals to become allies with families and share power.</a:t>
            </a:r>
          </a:p>
          <a:p>
            <a:pPr lvl="0"/>
            <a:r>
              <a:rPr lang="en-US" dirty="0">
                <a:effectLst/>
              </a:rPr>
              <a:t>Through building relationships and ongoing communication the partnership results in mutual learning</a:t>
            </a:r>
          </a:p>
          <a:p>
            <a:endParaRPr lang="en-US" dirty="0"/>
          </a:p>
        </p:txBody>
      </p:sp>
      <p:sp>
        <p:nvSpPr>
          <p:cNvPr id="3" name="Title 2"/>
          <p:cNvSpPr>
            <a:spLocks noGrp="1"/>
          </p:cNvSpPr>
          <p:nvPr>
            <p:ph type="title"/>
          </p:nvPr>
        </p:nvSpPr>
        <p:spPr/>
        <p:txBody>
          <a:bodyPr>
            <a:normAutofit/>
          </a:bodyPr>
          <a:lstStyle/>
          <a:p>
            <a:pPr algn="ctr"/>
            <a:r>
              <a:rPr lang="en-US" i="1" dirty="0" smtClean="0">
                <a:effectLst/>
              </a:rPr>
              <a:t>Family-Centered</a:t>
            </a:r>
            <a:endParaRPr lang="en-US" b="1" dirty="0"/>
          </a:p>
        </p:txBody>
      </p:sp>
    </p:spTree>
    <p:extLst>
      <p:ext uri="{BB962C8B-B14F-4D97-AF65-F5344CB8AC3E}">
        <p14:creationId xmlns:p14="http://schemas.microsoft.com/office/powerpoint/2010/main" val="157476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fontScale="85000" lnSpcReduction="20000"/>
          </a:bodyPr>
          <a:lstStyle/>
          <a:p>
            <a:pPr marL="0" indent="0">
              <a:buNone/>
            </a:pPr>
            <a:r>
              <a:rPr lang="en-US" u="sng" dirty="0">
                <a:effectLst/>
              </a:rPr>
              <a:t>The Benefits of Family-Centered Programs for Children</a:t>
            </a:r>
          </a:p>
          <a:p>
            <a:r>
              <a:rPr lang="en-US" dirty="0">
                <a:effectLst/>
              </a:rPr>
              <a:t>Understanding the parenting style and complementing it. </a:t>
            </a:r>
          </a:p>
          <a:p>
            <a:pPr lvl="0"/>
            <a:r>
              <a:rPr lang="en-US" dirty="0">
                <a:effectLst/>
              </a:rPr>
              <a:t>Continuity between home and program can be another benefit as teachers and parents understand each other better. </a:t>
            </a:r>
          </a:p>
          <a:p>
            <a:pPr lvl="0"/>
            <a:r>
              <a:rPr lang="en-US" dirty="0">
                <a:effectLst/>
              </a:rPr>
              <a:t>Children’s identity formation is enhanced when children don’t have to experience uncomfortable feelings around the differences between what they learn at school and what they learn at home. </a:t>
            </a:r>
          </a:p>
          <a:p>
            <a:pPr lvl="0"/>
            <a:r>
              <a:rPr lang="en-US" dirty="0">
                <a:effectLst/>
              </a:rPr>
              <a:t>Adults model positive relationships and as a result they can see how respect looks and how it sounds.</a:t>
            </a:r>
          </a:p>
          <a:p>
            <a:pPr lvl="0"/>
            <a:r>
              <a:rPr lang="en-US" dirty="0">
                <a:effectLst/>
              </a:rPr>
              <a:t>Adults should deal with their own biases and increase their ability to communicate across differences, children will watch equity in action</a:t>
            </a:r>
          </a:p>
          <a:p>
            <a:endParaRPr lang="en-US" dirty="0"/>
          </a:p>
        </p:txBody>
      </p:sp>
      <p:sp>
        <p:nvSpPr>
          <p:cNvPr id="3" name="Title 2"/>
          <p:cNvSpPr>
            <a:spLocks noGrp="1"/>
          </p:cNvSpPr>
          <p:nvPr>
            <p:ph type="title"/>
          </p:nvPr>
        </p:nvSpPr>
        <p:spPr/>
        <p:txBody>
          <a:bodyPr>
            <a:normAutofit fontScale="90000"/>
          </a:bodyPr>
          <a:lstStyle/>
          <a:p>
            <a:pPr algn="ctr"/>
            <a:r>
              <a:rPr lang="en-US" i="1" dirty="0">
                <a:effectLst/>
              </a:rPr>
              <a:t>The Benefits of Family-Centered Programs for </a:t>
            </a:r>
            <a:r>
              <a:rPr lang="en-US" i="1" dirty="0" smtClean="0">
                <a:effectLst/>
              </a:rPr>
              <a:t>Children</a:t>
            </a:r>
            <a:endParaRPr lang="en-US" dirty="0"/>
          </a:p>
        </p:txBody>
      </p:sp>
    </p:spTree>
    <p:extLst>
      <p:ext uri="{BB962C8B-B14F-4D97-AF65-F5344CB8AC3E}">
        <p14:creationId xmlns:p14="http://schemas.microsoft.com/office/powerpoint/2010/main" val="281061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257800"/>
          </a:xfrm>
        </p:spPr>
        <p:txBody>
          <a:bodyPr>
            <a:normAutofit fontScale="92500" lnSpcReduction="20000"/>
          </a:bodyPr>
          <a:lstStyle/>
          <a:p>
            <a:pPr marL="0" indent="0">
              <a:buNone/>
            </a:pPr>
            <a:r>
              <a:rPr lang="en-US" u="sng" dirty="0">
                <a:effectLst/>
              </a:rPr>
              <a:t>The Benefits of Family-Centered Education Programs for Teachers</a:t>
            </a:r>
          </a:p>
          <a:p>
            <a:r>
              <a:rPr lang="en-US" dirty="0">
                <a:effectLst/>
              </a:rPr>
              <a:t>Teachers and early educators who understand the child within his or her family context can do a better job of supporting development and teaching that child as well as working with the group of children.</a:t>
            </a:r>
          </a:p>
          <a:p>
            <a:pPr lvl="0"/>
            <a:r>
              <a:rPr lang="en-US" dirty="0">
                <a:effectLst/>
              </a:rPr>
              <a:t>It makes the nob more satisfying as teachers watch children gain trust and self-confidence.</a:t>
            </a:r>
          </a:p>
          <a:p>
            <a:pPr lvl="0"/>
            <a:r>
              <a:rPr lang="en-US" dirty="0">
                <a:effectLst/>
              </a:rPr>
              <a:t>Learning about cultures but not in a superficial manner; it’s getting to gain insights about their on child development, education, desired outcomes, and approaches related to their views. </a:t>
            </a:r>
          </a:p>
          <a:p>
            <a:pPr lvl="0"/>
            <a:r>
              <a:rPr lang="en-US" dirty="0">
                <a:effectLst/>
              </a:rPr>
              <a:t>Families add richness to a program and provide resources to professionals. </a:t>
            </a:r>
          </a:p>
          <a:p>
            <a:endParaRPr lang="en-US" dirty="0"/>
          </a:p>
        </p:txBody>
      </p:sp>
      <p:sp>
        <p:nvSpPr>
          <p:cNvPr id="3" name="Title 2"/>
          <p:cNvSpPr>
            <a:spLocks noGrp="1"/>
          </p:cNvSpPr>
          <p:nvPr>
            <p:ph type="title"/>
          </p:nvPr>
        </p:nvSpPr>
        <p:spPr/>
        <p:txBody>
          <a:bodyPr>
            <a:normAutofit fontScale="90000"/>
          </a:bodyPr>
          <a:lstStyle/>
          <a:p>
            <a:pPr algn="ctr"/>
            <a:r>
              <a:rPr lang="en-US" i="1" dirty="0">
                <a:effectLst/>
              </a:rPr>
              <a:t>The Benefits of Family-Centered Education Programs for </a:t>
            </a:r>
            <a:r>
              <a:rPr lang="en-US" i="1" dirty="0" smtClean="0">
                <a:effectLst/>
              </a:rPr>
              <a:t>Teachers</a:t>
            </a:r>
            <a:endParaRPr lang="en-US" dirty="0"/>
          </a:p>
        </p:txBody>
      </p:sp>
    </p:spTree>
    <p:extLst>
      <p:ext uri="{BB962C8B-B14F-4D97-AF65-F5344CB8AC3E}">
        <p14:creationId xmlns:p14="http://schemas.microsoft.com/office/powerpoint/2010/main" val="2419600908"/>
      </p:ext>
    </p:extLst>
  </p:cSld>
  <p:clrMapOvr>
    <a:masterClrMapping/>
  </p:clrMapOvr>
</p:sld>
</file>

<file path=ppt/theme/theme1.xml><?xml version="1.0" encoding="utf-8"?>
<a:theme xmlns:a="http://schemas.openxmlformats.org/drawingml/2006/main" name="EdBackToSchl">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B2178E4-2F0C-4A34-8B52-79BAFAEA7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EdBackToSchl</Template>
  <TotalTime>0</TotalTime>
  <Words>1508</Words>
  <Application>Microsoft Office PowerPoint</Application>
  <PresentationFormat>On-screen Show (4:3)</PresentationFormat>
  <Paragraphs>104</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EdBackToSchl</vt:lpstr>
      <vt:lpstr>Child Development 11 Dr. Smith</vt:lpstr>
      <vt:lpstr>Learning Outcomes</vt:lpstr>
      <vt:lpstr>Looking at context through Ecological Theory </vt:lpstr>
      <vt:lpstr>Bronfenbrenner’s Ecological Model</vt:lpstr>
      <vt:lpstr>Bronfenbrenner’s Ecological Model</vt:lpstr>
      <vt:lpstr>Family-Centered Approaches</vt:lpstr>
      <vt:lpstr>Family-Centered</vt:lpstr>
      <vt:lpstr>The Benefits of Family-Centered Programs for Children</vt:lpstr>
      <vt:lpstr>The Benefits of Family-Centered Education Programs for Teachers</vt:lpstr>
      <vt:lpstr>The Benefits of Family-Centered Education Programs for Families</vt:lpstr>
      <vt:lpstr>Mutual Benefits </vt:lpstr>
      <vt:lpstr>HISTORICAL OF FAMILY-CENTERED CARE AND EDUCATION</vt:lpstr>
      <vt:lpstr>HISTORICAL OF FAMILY-CENTERED CARE AND EDUCATION (cont.)</vt:lpstr>
      <vt:lpstr>HISTORICAL OF FAMILY-CENTERED CARE AND EDUCATION (cont.)</vt:lpstr>
      <vt:lpstr>HISTORICAL OF FAMILY-CENTERED CARE AND EDUCATION (cont.)</vt:lpstr>
      <vt:lpstr>HISTORICAL OF FAMILY-CENTERED CARE AND EDUCATION (cont.)</vt:lpstr>
      <vt:lpstr>Challenges to Creating Partnerships with Families</vt:lpstr>
      <vt:lpstr>The Family Systems Theory Lens</vt:lpstr>
      <vt:lpstr>The Whole Child Lens</vt:lpstr>
      <vt:lpstr>The Whole Child Lens (cont.)</vt:lpstr>
      <vt:lpstr>The Whole Child Lens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2016-07-31T06:43:26Z</dcterms:created>
  <dcterms:modified xsi:type="dcterms:W3CDTF">2017-12-21T17:47:57Z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