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9"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12/21/2017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 10 Working with Families to Support Self-Esteem</a:t>
            </a:r>
            <a:endParaRPr lang="en-US" dirty="0"/>
          </a:p>
        </p:txBody>
      </p:sp>
      <p:sp>
        <p:nvSpPr>
          <p:cNvPr id="3" name="Subtitle 2"/>
          <p:cNvSpPr>
            <a:spLocks noGrp="1"/>
          </p:cNvSpPr>
          <p:nvPr>
            <p:ph type="subTitle" idx="1"/>
          </p:nvPr>
        </p:nvSpPr>
        <p:spPr/>
        <p:txBody>
          <a:bodyPr/>
          <a:lstStyle/>
          <a:p>
            <a:r>
              <a:rPr lang="en-US" dirty="0" smtClean="0"/>
              <a:t>CD 11</a:t>
            </a:r>
          </a:p>
          <a:p>
            <a:r>
              <a:rPr lang="en-US" dirty="0" smtClean="0"/>
              <a:t>Dr. </a:t>
            </a:r>
            <a:r>
              <a:rPr lang="en-US" smtClean="0"/>
              <a:t>Smith</a:t>
            </a:r>
            <a:endParaRPr lang="en-US" dirty="0"/>
          </a:p>
        </p:txBody>
      </p:sp>
    </p:spTree>
    <p:extLst>
      <p:ext uri="{BB962C8B-B14F-4D97-AF65-F5344CB8AC3E}">
        <p14:creationId xmlns:p14="http://schemas.microsoft.com/office/powerpoint/2010/main" val="814721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lstStyle/>
          <a:p>
            <a:r>
              <a:rPr lang="en-US" dirty="0" smtClean="0"/>
              <a:t>How adults react to differences in people affects how children react to differences which influences self-esteem.</a:t>
            </a:r>
          </a:p>
          <a:p>
            <a:pPr lvl="1"/>
            <a:r>
              <a:rPr lang="en-US" dirty="0" smtClean="0"/>
              <a:t>Louise </a:t>
            </a:r>
            <a:r>
              <a:rPr lang="en-US" dirty="0" err="1" smtClean="0"/>
              <a:t>Derman</a:t>
            </a:r>
            <a:r>
              <a:rPr lang="en-US" dirty="0" smtClean="0"/>
              <a:t> Sparks (1989), faculty member from Pacific Oaks College in Pasadena, her anti-bias curriculum task force have brought awareness to issues of bias that were hidden from many.</a:t>
            </a:r>
          </a:p>
          <a:p>
            <a:pPr lvl="1"/>
            <a:r>
              <a:rPr lang="en-US" dirty="0" smtClean="0"/>
              <a:t>It’s important for adults to work on their own biases.</a:t>
            </a:r>
          </a:p>
          <a:p>
            <a:pPr lvl="1"/>
            <a:r>
              <a:rPr lang="en-US" dirty="0" smtClean="0"/>
              <a:t>The tendency in early childhood education and mainstream cultural child rearing has been to be blind to both privilege and injustice. </a:t>
            </a:r>
          </a:p>
          <a:p>
            <a:r>
              <a:rPr lang="en-US" dirty="0"/>
              <a:t>B</a:t>
            </a:r>
            <a:r>
              <a:rPr lang="en-US" dirty="0" smtClean="0"/>
              <a:t>ias can Hurt</a:t>
            </a:r>
          </a:p>
          <a:p>
            <a:r>
              <a:rPr lang="en-US" dirty="0" smtClean="0"/>
              <a:t>Cultural Differences and Self-Esteem</a:t>
            </a:r>
          </a:p>
          <a:p>
            <a:r>
              <a:rPr lang="en-US" dirty="0" smtClean="0"/>
              <a:t>Changing Negative Messages to Positive Ones</a:t>
            </a:r>
          </a:p>
          <a:p>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307434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fontScale="92500" lnSpcReduction="10000"/>
          </a:bodyPr>
          <a:lstStyle/>
          <a:p>
            <a:r>
              <a:rPr lang="en-US" dirty="0" smtClean="0"/>
              <a:t>Many people who are “blind” to differences are those who don’t carry the bruises and scars left by unfortunate events and by the biased behavior of those who promote stereotypes and practice unfair treatment. </a:t>
            </a:r>
          </a:p>
          <a:p>
            <a:r>
              <a:rPr lang="en-US" dirty="0" smtClean="0"/>
              <a:t>Instead of disregarding differences, we should celebrate the differences.</a:t>
            </a:r>
          </a:p>
          <a:p>
            <a:r>
              <a:rPr lang="en-US" dirty="0" smtClean="0"/>
              <a:t>Many mistakes and insults occur in the name of “celebrating differences” </a:t>
            </a:r>
          </a:p>
          <a:p>
            <a:r>
              <a:rPr lang="en-US" dirty="0" smtClean="0"/>
              <a:t>What is largely unrecognized or at least little discussed is that differences are connected with privilege and power. </a:t>
            </a:r>
          </a:p>
          <a:p>
            <a:r>
              <a:rPr lang="en-US" dirty="0" smtClean="0"/>
              <a:t>Differences carry values.</a:t>
            </a:r>
          </a:p>
          <a:p>
            <a:r>
              <a:rPr lang="en-US" dirty="0" smtClean="0"/>
              <a:t>Bias can Hurt</a:t>
            </a:r>
          </a:p>
          <a:p>
            <a:r>
              <a:rPr lang="en-US" dirty="0" smtClean="0"/>
              <a:t>Cultural Differences and Self-Esteem</a:t>
            </a:r>
          </a:p>
          <a:p>
            <a:r>
              <a:rPr lang="en-US" dirty="0" smtClean="0"/>
              <a:t>Changing Negative Messages to Positive Ones</a:t>
            </a:r>
          </a:p>
          <a:p>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3872015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fontScale="92500" lnSpcReduction="10000"/>
          </a:bodyPr>
          <a:lstStyle/>
          <a:p>
            <a:r>
              <a:rPr lang="en-US" dirty="0" smtClean="0"/>
              <a:t>Bias can Hurt</a:t>
            </a:r>
          </a:p>
          <a:p>
            <a:pPr lvl="1"/>
            <a:r>
              <a:rPr lang="en-US" dirty="0" smtClean="0"/>
              <a:t>Although bias is natural, it can be bad for children and bad for adults.</a:t>
            </a:r>
          </a:p>
          <a:p>
            <a:pPr lvl="1"/>
            <a:r>
              <a:rPr lang="en-US" dirty="0" smtClean="0"/>
              <a:t>It not only harms self-esteem, it hurts to feel inferior, and to be disempowered influences your life course.</a:t>
            </a:r>
          </a:p>
          <a:p>
            <a:pPr lvl="1"/>
            <a:r>
              <a:rPr lang="en-US" dirty="0" smtClean="0"/>
              <a:t>It’s dehumanizing to act superior and to enjoy unearned privilege, even when you are not aware of what’s happening. </a:t>
            </a:r>
            <a:endParaRPr lang="en-US" dirty="0"/>
          </a:p>
          <a:p>
            <a:pPr lvl="1"/>
            <a:r>
              <a:rPr lang="en-US" dirty="0" smtClean="0"/>
              <a:t>Discriminating on the basis of skin color is immoral .</a:t>
            </a:r>
          </a:p>
          <a:p>
            <a:pPr lvl="1"/>
            <a:r>
              <a:rPr lang="en-US" dirty="0" smtClean="0"/>
              <a:t>Recognizing differences in skin color is not, as long as you don’t present one color as better than another. </a:t>
            </a:r>
          </a:p>
          <a:p>
            <a:pPr lvl="1"/>
            <a:r>
              <a:rPr lang="en-US" dirty="0" smtClean="0"/>
              <a:t>People with disabilities also face  these same problems, and any anti-bias approach should include them as well. </a:t>
            </a:r>
          </a:p>
          <a:p>
            <a:pPr lvl="1"/>
            <a:r>
              <a:rPr lang="en-US" dirty="0" smtClean="0"/>
              <a:t>Children need to learn to appreciate people for who they are and respond respectfully. </a:t>
            </a:r>
          </a:p>
          <a:p>
            <a:pPr lvl="1"/>
            <a:r>
              <a:rPr lang="en-US" dirty="0" smtClean="0"/>
              <a:t>Inclusion is good for everybody as children have opportunities to get to know people who don’t have the same abilities that they have.</a:t>
            </a:r>
          </a:p>
          <a:p>
            <a:pPr lvl="1"/>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2471310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lnSpcReduction="10000"/>
          </a:bodyPr>
          <a:lstStyle/>
          <a:p>
            <a:r>
              <a:rPr lang="en-US" dirty="0" smtClean="0"/>
              <a:t>Bias can Hurt</a:t>
            </a:r>
          </a:p>
          <a:p>
            <a:pPr lvl="1"/>
            <a:r>
              <a:rPr lang="en-US" dirty="0" smtClean="0"/>
              <a:t>Inclusion also means that adults have to ensure that all children are treated fairly and with respect. </a:t>
            </a:r>
          </a:p>
          <a:p>
            <a:pPr lvl="1"/>
            <a:r>
              <a:rPr lang="en-US" dirty="0" smtClean="0"/>
              <a:t>Teach children to respond positively in the face of differences by modeling anti-bias behaviors.</a:t>
            </a:r>
          </a:p>
          <a:p>
            <a:pPr lvl="1"/>
            <a:r>
              <a:rPr lang="en-US" dirty="0" smtClean="0"/>
              <a:t>Acknowledge the existence and experience of others by creating an anti-bias environment; expose children to pictures, books, and experiences of adults and children both like themselves and unlike themselves. </a:t>
            </a:r>
          </a:p>
          <a:p>
            <a:pPr lvl="1"/>
            <a:r>
              <a:rPr lang="en-US" dirty="0" smtClean="0"/>
              <a:t>Point out stereotypes in the media when they occur.</a:t>
            </a:r>
          </a:p>
          <a:p>
            <a:pPr lvl="1"/>
            <a:r>
              <a:rPr lang="en-US" dirty="0" smtClean="0"/>
              <a:t>Make it clear that bias is unacceptable.</a:t>
            </a:r>
          </a:p>
          <a:p>
            <a:pPr lvl="1"/>
            <a:r>
              <a:rPr lang="en-US" dirty="0" smtClean="0"/>
              <a:t>Children understand the concept of fair and unfair. </a:t>
            </a:r>
          </a:p>
          <a:p>
            <a:pPr lvl="1"/>
            <a:r>
              <a:rPr lang="en-US" dirty="0" smtClean="0"/>
              <a:t>Bias is definitely not fair. </a:t>
            </a:r>
          </a:p>
          <a:p>
            <a:pPr lvl="1"/>
            <a:r>
              <a:rPr lang="en-US" dirty="0" smtClean="0"/>
              <a:t>Children need to understand that biased behavior is unacceptable. </a:t>
            </a:r>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4109575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fontScale="92500" lnSpcReduction="20000"/>
          </a:bodyPr>
          <a:lstStyle/>
          <a:p>
            <a:pPr lvl="1"/>
            <a:endParaRPr lang="en-US" dirty="0" smtClean="0"/>
          </a:p>
          <a:p>
            <a:r>
              <a:rPr lang="en-US" dirty="0" smtClean="0"/>
              <a:t>Cultural Differences and Self-Esteem</a:t>
            </a:r>
          </a:p>
          <a:p>
            <a:pPr lvl="1"/>
            <a:r>
              <a:rPr lang="en-US" dirty="0" smtClean="0"/>
              <a:t>As children grow, they develop an idea of themselves.</a:t>
            </a:r>
          </a:p>
          <a:p>
            <a:pPr lvl="1"/>
            <a:r>
              <a:rPr lang="en-US" dirty="0" smtClean="0"/>
              <a:t>This idea influences the behavior of the actual self.</a:t>
            </a:r>
          </a:p>
          <a:p>
            <a:pPr lvl="1"/>
            <a:r>
              <a:rPr lang="en-US" dirty="0" smtClean="0"/>
              <a:t>The actual self in turn influences the self-concept, which continues to influence behavior.</a:t>
            </a:r>
          </a:p>
          <a:p>
            <a:pPr lvl="1"/>
            <a:r>
              <a:rPr lang="en-US" dirty="0" smtClean="0"/>
              <a:t>The actual self and the self-concept are forever tied together, and self esteem grows fro the interaction of the two.</a:t>
            </a:r>
          </a:p>
          <a:p>
            <a:pPr lvl="1"/>
            <a:r>
              <a:rPr lang="en-US" dirty="0" smtClean="0"/>
              <a:t>Self-esteem is culturally based and depends on the basic concept of what makes up a person. </a:t>
            </a:r>
          </a:p>
          <a:p>
            <a:pPr lvl="1"/>
            <a:r>
              <a:rPr lang="en-US" dirty="0" smtClean="0"/>
              <a:t>How you build self-esteem in the early years is influenced by your view of individual.</a:t>
            </a:r>
          </a:p>
          <a:p>
            <a:pPr lvl="1"/>
            <a:r>
              <a:rPr lang="en-US" dirty="0" smtClean="0"/>
              <a:t>A valid goal of self-esteem is to enable children to stand on their own but also with their community. </a:t>
            </a:r>
          </a:p>
          <a:p>
            <a:pPr lvl="1"/>
            <a:endParaRPr lang="en-US" dirty="0" smtClean="0"/>
          </a:p>
          <a:p>
            <a:r>
              <a:rPr lang="en-US" dirty="0" smtClean="0"/>
              <a:t>Changing Negative Messages to Positive Ones</a:t>
            </a:r>
          </a:p>
          <a:p>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3395984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lnSpcReduction="10000"/>
          </a:bodyPr>
          <a:lstStyle/>
          <a:p>
            <a:pPr lvl="1"/>
            <a:endParaRPr lang="en-US" dirty="0" smtClean="0"/>
          </a:p>
          <a:p>
            <a:r>
              <a:rPr lang="en-US" dirty="0" smtClean="0"/>
              <a:t>Cultural Differences and Self-Esteem</a:t>
            </a:r>
          </a:p>
          <a:p>
            <a:pPr lvl="1"/>
            <a:r>
              <a:rPr lang="en-US" dirty="0" smtClean="0"/>
              <a:t>Affirmations as a way of building relationships with families.</a:t>
            </a:r>
          </a:p>
          <a:p>
            <a:pPr lvl="1"/>
            <a:r>
              <a:rPr lang="en-US" dirty="0" smtClean="0"/>
              <a:t>Affirmations are those positive messages that validate the person or the family.</a:t>
            </a:r>
          </a:p>
          <a:p>
            <a:pPr lvl="1"/>
            <a:r>
              <a:rPr lang="en-US" dirty="0" smtClean="0"/>
              <a:t>Affirmations encourage people to be wo they are.</a:t>
            </a:r>
          </a:p>
          <a:p>
            <a:pPr lvl="1"/>
            <a:r>
              <a:rPr lang="en-US" dirty="0" smtClean="0"/>
              <a:t>Affirmations focus on strengths and encourage parents to see how they can be while accepting how they are at the present. </a:t>
            </a:r>
          </a:p>
          <a:p>
            <a:pPr lvl="1"/>
            <a:r>
              <a:rPr lang="en-US" dirty="0" smtClean="0"/>
              <a:t>Affirmations can create self-fulfilling prophecies that have a positive effect. </a:t>
            </a:r>
          </a:p>
          <a:p>
            <a:pPr lvl="1"/>
            <a:r>
              <a:rPr lang="en-US" dirty="0" smtClean="0"/>
              <a:t>Its worth nothing that messages we give adults are strongly influenced by the ones we’ve been given as children. </a:t>
            </a:r>
          </a:p>
          <a:p>
            <a:pPr lvl="1"/>
            <a:r>
              <a:rPr lang="en-US" dirty="0" smtClean="0"/>
              <a:t>Like today’s children, have been influenced by the whole context we grew up in, including the different era. </a:t>
            </a:r>
            <a:endParaRPr lang="en-US" dirty="0"/>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1944595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a:bodyPr>
          <a:lstStyle/>
          <a:p>
            <a:r>
              <a:rPr lang="en-US" dirty="0" smtClean="0"/>
              <a:t>Changing Negative Messages to Positive Ones</a:t>
            </a:r>
          </a:p>
          <a:p>
            <a:pPr lvl="1"/>
            <a:r>
              <a:rPr lang="en-US" dirty="0" smtClean="0"/>
              <a:t>If you’re walking around with mostly negative messages in your heart, it will be hard for you to give out the positive messages that children need. </a:t>
            </a:r>
          </a:p>
          <a:p>
            <a:pPr lvl="1"/>
            <a:r>
              <a:rPr lang="en-US" dirty="0" smtClean="0"/>
              <a:t>While you are supporting children and parents to the the best they can be</a:t>
            </a:r>
            <a:r>
              <a:rPr lang="en-US" smtClean="0"/>
              <a:t>, also </a:t>
            </a:r>
            <a:r>
              <a:rPr lang="en-US" dirty="0" smtClean="0"/>
              <a:t>work on yourself; and while you are doing that, figure out ways to nurture yourself-and encourage parents to do the same. </a:t>
            </a:r>
          </a:p>
          <a:p>
            <a:pPr lvl="1"/>
            <a:r>
              <a:rPr lang="en-US" dirty="0" smtClean="0"/>
              <a:t>We all need affirmations all the time, not just during crisis periods.</a:t>
            </a:r>
          </a:p>
        </p:txBody>
      </p:sp>
      <p:sp>
        <p:nvSpPr>
          <p:cNvPr id="3" name="Title 2"/>
          <p:cNvSpPr>
            <a:spLocks noGrp="1"/>
          </p:cNvSpPr>
          <p:nvPr>
            <p:ph type="title"/>
          </p:nvPr>
        </p:nvSpPr>
        <p:spPr/>
        <p:txBody>
          <a:bodyPr>
            <a:normAutofit fontScale="90000"/>
          </a:bodyPr>
          <a:lstStyle/>
          <a:p>
            <a:r>
              <a:rPr lang="en-US" dirty="0" smtClean="0"/>
              <a:t>Celebrating Differences: An Anti-bias Approach</a:t>
            </a:r>
            <a:endParaRPr lang="en-US" dirty="0"/>
          </a:p>
        </p:txBody>
      </p:sp>
    </p:spTree>
    <p:extLst>
      <p:ext uri="{BB962C8B-B14F-4D97-AF65-F5344CB8AC3E}">
        <p14:creationId xmlns:p14="http://schemas.microsoft.com/office/powerpoint/2010/main" val="152380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799" cy="5105400"/>
          </a:xfrm>
        </p:spPr>
        <p:txBody>
          <a:bodyPr>
            <a:normAutofit lnSpcReduction="10000"/>
          </a:bodyPr>
          <a:lstStyle/>
          <a:p>
            <a:r>
              <a:rPr lang="en-US" dirty="0" smtClean="0"/>
              <a:t>Self-esteem is a valuing process and results from an ongoing self-appraisal n which traits and abilities are acknowledged and evaluated.</a:t>
            </a:r>
          </a:p>
          <a:p>
            <a:r>
              <a:rPr lang="en-US" dirty="0" smtClean="0"/>
              <a:t>People with high self-esteem are motivated more from the inside than from rewards given by others. </a:t>
            </a:r>
          </a:p>
          <a:p>
            <a:r>
              <a:rPr lang="en-US" dirty="0" smtClean="0"/>
              <a:t>Self-esteem is made up of self-image-the pictures we carry pf ourselves-and self-concept- the ideas we have about ourselves. </a:t>
            </a:r>
          </a:p>
          <a:p>
            <a:r>
              <a:rPr lang="en-US" dirty="0" smtClean="0"/>
              <a:t>High self-esteem means that a person feels good about themselves-they hold themselves in esteem.</a:t>
            </a:r>
          </a:p>
          <a:p>
            <a:r>
              <a:rPr lang="en-US" dirty="0" smtClean="0"/>
              <a:t>Low self-esteem means that a person lacks a global sense of self-worth</a:t>
            </a:r>
          </a:p>
          <a:p>
            <a:r>
              <a:rPr lang="en-US" dirty="0" smtClean="0"/>
              <a:t>This concept of self-esteem or self-worth is entirely tied to culture</a:t>
            </a:r>
            <a:endParaRPr lang="en-US" dirty="0"/>
          </a:p>
        </p:txBody>
      </p:sp>
      <p:sp>
        <p:nvSpPr>
          <p:cNvPr id="3" name="Title 2"/>
          <p:cNvSpPr>
            <a:spLocks noGrp="1"/>
          </p:cNvSpPr>
          <p:nvPr>
            <p:ph type="title"/>
          </p:nvPr>
        </p:nvSpPr>
        <p:spPr/>
        <p:txBody>
          <a:bodyPr/>
          <a:lstStyle/>
          <a:p>
            <a:r>
              <a:rPr lang="en-US" dirty="0" smtClean="0"/>
              <a:t>Definition of Self-Esteem</a:t>
            </a:r>
            <a:endParaRPr lang="en-US" dirty="0"/>
          </a:p>
        </p:txBody>
      </p:sp>
    </p:spTree>
    <p:extLst>
      <p:ext uri="{BB962C8B-B14F-4D97-AF65-F5344CB8AC3E}">
        <p14:creationId xmlns:p14="http://schemas.microsoft.com/office/powerpoint/2010/main" val="354465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799" cy="5105400"/>
          </a:xfrm>
        </p:spPr>
        <p:txBody>
          <a:bodyPr>
            <a:normAutofit fontScale="92500"/>
          </a:bodyPr>
          <a:lstStyle/>
          <a:p>
            <a:r>
              <a:rPr lang="en-US" dirty="0" smtClean="0"/>
              <a:t>When a family promotes self-assurance, self-help, competence, and being “special,” self-esteem rises if the individual is proud to perceive herself as being in possession of those traits.</a:t>
            </a:r>
          </a:p>
          <a:p>
            <a:pPr lvl="1"/>
            <a:r>
              <a:rPr lang="en-US" dirty="0" smtClean="0"/>
              <a:t>However, in some cultures, the proud, independent, self-assured individual who stands out in a crowd will be given strong messages about the importance of fitting in, belonging, and putting others first.</a:t>
            </a:r>
          </a:p>
          <a:p>
            <a:r>
              <a:rPr lang="en-US" dirty="0" smtClean="0"/>
              <a:t>Culture from any culture can sometimes have an exaggerated sense of their own power, one that doesn’t reflect self-esteem at all but rather their stage of cognitive development. </a:t>
            </a:r>
          </a:p>
          <a:p>
            <a:r>
              <a:rPr lang="en-US" dirty="0" smtClean="0"/>
              <a:t>Self-perception must relate to reality to create true self-esteem.</a:t>
            </a:r>
          </a:p>
          <a:p>
            <a:r>
              <a:rPr lang="en-US" dirty="0" smtClean="0"/>
              <a:t>Changing and building self-esteem in the first place involves a collaboration.</a:t>
            </a:r>
          </a:p>
          <a:p>
            <a:pPr lvl="1"/>
            <a:r>
              <a:rPr lang="en-US" dirty="0" smtClean="0"/>
              <a:t>The collaboration is not only with individuals, but also with the culture and community. </a:t>
            </a:r>
            <a:endParaRPr lang="en-US" dirty="0"/>
          </a:p>
        </p:txBody>
      </p:sp>
      <p:sp>
        <p:nvSpPr>
          <p:cNvPr id="3" name="Title 2"/>
          <p:cNvSpPr>
            <a:spLocks noGrp="1"/>
          </p:cNvSpPr>
          <p:nvPr>
            <p:ph type="title"/>
          </p:nvPr>
        </p:nvSpPr>
        <p:spPr/>
        <p:txBody>
          <a:bodyPr/>
          <a:lstStyle/>
          <a:p>
            <a:r>
              <a:rPr lang="en-US" dirty="0" smtClean="0"/>
              <a:t>Definition of Self-Esteem</a:t>
            </a:r>
            <a:endParaRPr lang="en-US" dirty="0"/>
          </a:p>
        </p:txBody>
      </p:sp>
    </p:spTree>
    <p:extLst>
      <p:ext uri="{BB962C8B-B14F-4D97-AF65-F5344CB8AC3E}">
        <p14:creationId xmlns:p14="http://schemas.microsoft.com/office/powerpoint/2010/main" val="130406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lstStyle/>
          <a:p>
            <a:r>
              <a:rPr lang="en-US" dirty="0" smtClean="0"/>
              <a:t>Stanley </a:t>
            </a:r>
            <a:r>
              <a:rPr lang="en-US" dirty="0" err="1" smtClean="0"/>
              <a:t>Coopersmith</a:t>
            </a:r>
            <a:r>
              <a:rPr lang="en-US" dirty="0" smtClean="0"/>
              <a:t> (1967), a pioneer researcher in this area, self-esteem has at least four dimensions. </a:t>
            </a:r>
          </a:p>
          <a:p>
            <a:pPr lvl="1"/>
            <a:r>
              <a:rPr lang="en-US" dirty="0" smtClean="0"/>
              <a:t>Your self-esteem depends on what you value, which is likely to be influenced by what your family and culture values for you and where you perceive that you fall in each category. </a:t>
            </a:r>
          </a:p>
          <a:p>
            <a:r>
              <a:rPr lang="en-US" dirty="0" smtClean="0"/>
              <a:t>Significance</a:t>
            </a:r>
          </a:p>
          <a:p>
            <a:pPr lvl="1"/>
            <a:r>
              <a:rPr lang="en-US" dirty="0" smtClean="0"/>
              <a:t>Significance has to do with a feeling of being loved and cared about, the feeling that you matter to someone. </a:t>
            </a:r>
          </a:p>
          <a:p>
            <a:pPr lvl="1"/>
            <a:r>
              <a:rPr lang="en-US" dirty="0" smtClean="0"/>
              <a:t>A feeling of significance, the feeling that you are important because you are care about is a choice the individual makes.</a:t>
            </a:r>
          </a:p>
          <a:p>
            <a:pPr lvl="1"/>
            <a:r>
              <a:rPr lang="en-US" dirty="0" smtClean="0"/>
              <a:t>It is vital to understand that children are active participants in the development of their sense of self. </a:t>
            </a:r>
          </a:p>
        </p:txBody>
      </p:sp>
      <p:sp>
        <p:nvSpPr>
          <p:cNvPr id="3" name="Title 2"/>
          <p:cNvSpPr>
            <a:spLocks noGrp="1"/>
          </p:cNvSpPr>
          <p:nvPr>
            <p:ph type="title"/>
          </p:nvPr>
        </p:nvSpPr>
        <p:spPr/>
        <p:txBody>
          <a:bodyPr/>
          <a:lstStyle/>
          <a:p>
            <a:r>
              <a:rPr lang="en-US" dirty="0" smtClean="0"/>
              <a:t>Dimensions of Self-Esteem</a:t>
            </a:r>
            <a:endParaRPr lang="en-US" dirty="0"/>
          </a:p>
        </p:txBody>
      </p:sp>
    </p:spTree>
    <p:extLst>
      <p:ext uri="{BB962C8B-B14F-4D97-AF65-F5344CB8AC3E}">
        <p14:creationId xmlns:p14="http://schemas.microsoft.com/office/powerpoint/2010/main" val="44141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lstStyle/>
          <a:p>
            <a:r>
              <a:rPr lang="en-US" dirty="0" smtClean="0"/>
              <a:t>Competence</a:t>
            </a:r>
          </a:p>
          <a:p>
            <a:pPr lvl="1"/>
            <a:r>
              <a:rPr lang="en-US" dirty="0" smtClean="0"/>
              <a:t>You can influence competence in a child by helping him become increasingly skilled in a number of areas. </a:t>
            </a:r>
          </a:p>
          <a:p>
            <a:r>
              <a:rPr lang="en-US" dirty="0" smtClean="0"/>
              <a:t>Power</a:t>
            </a:r>
          </a:p>
          <a:p>
            <a:pPr lvl="1"/>
            <a:r>
              <a:rPr lang="en-US" dirty="0" smtClean="0"/>
              <a:t>Feeling that you have some control over being who you are, making things happen in the world, having an effect on the people and events in your life, and living your life satisfactorily gives a sense of power. </a:t>
            </a:r>
          </a:p>
          <a:p>
            <a:r>
              <a:rPr lang="en-US" dirty="0" smtClean="0"/>
              <a:t>Virtue</a:t>
            </a:r>
          </a:p>
          <a:p>
            <a:pPr lvl="1"/>
            <a:r>
              <a:rPr lang="en-US" dirty="0" smtClean="0"/>
              <a:t>Their self-esteem relates to how much of a gap there is between how good they perceive themselves to be and how good they want or need to be. </a:t>
            </a:r>
            <a:endParaRPr lang="en-US" dirty="0"/>
          </a:p>
        </p:txBody>
      </p:sp>
      <p:sp>
        <p:nvSpPr>
          <p:cNvPr id="3" name="Title 2"/>
          <p:cNvSpPr>
            <a:spLocks noGrp="1"/>
          </p:cNvSpPr>
          <p:nvPr>
            <p:ph type="title"/>
          </p:nvPr>
        </p:nvSpPr>
        <p:spPr/>
        <p:txBody>
          <a:bodyPr/>
          <a:lstStyle/>
          <a:p>
            <a:r>
              <a:rPr lang="en-US" dirty="0" smtClean="0"/>
              <a:t>Dimensions of Self-Esteem</a:t>
            </a:r>
            <a:endParaRPr lang="en-US" dirty="0"/>
          </a:p>
        </p:txBody>
      </p:sp>
    </p:spTree>
    <p:extLst>
      <p:ext uri="{BB962C8B-B14F-4D97-AF65-F5344CB8AC3E}">
        <p14:creationId xmlns:p14="http://schemas.microsoft.com/office/powerpoint/2010/main" val="688979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fontScale="92500" lnSpcReduction="10000"/>
          </a:bodyPr>
          <a:lstStyle/>
          <a:p>
            <a:r>
              <a:rPr lang="en-US" dirty="0" smtClean="0"/>
              <a:t>Although self-esteem eventually becomes established and relatively stable over time, it not forever fixed and static.</a:t>
            </a:r>
          </a:p>
          <a:p>
            <a:r>
              <a:rPr lang="en-US" dirty="0" smtClean="0"/>
              <a:t>Self-esteem doesn’t just change as a child develops, but also changes when circumstances change. It can change instantly.</a:t>
            </a:r>
          </a:p>
          <a:p>
            <a:r>
              <a:rPr lang="en-US" dirty="0" smtClean="0"/>
              <a:t>Creating and maintaining self-esteem is a lifelong process-it gets shaped and reshaped. </a:t>
            </a:r>
          </a:p>
          <a:p>
            <a:r>
              <a:rPr lang="en-US" dirty="0" smtClean="0"/>
              <a:t>Self-esteem brings with it self-confidence, which is vital trait for development.</a:t>
            </a:r>
          </a:p>
          <a:p>
            <a:r>
              <a:rPr lang="en-US" dirty="0" smtClean="0"/>
              <a:t>What a child believes s/he can or cannot do sometimes influences what s/he can or cannot do. \What we believe influences out behavior greatly.</a:t>
            </a:r>
          </a:p>
          <a:p>
            <a:r>
              <a:rPr lang="en-US" dirty="0" smtClean="0"/>
              <a:t>Our beliefs create self-fulfilling prophecy.</a:t>
            </a:r>
          </a:p>
          <a:p>
            <a:r>
              <a:rPr lang="en-US" dirty="0" smtClean="0"/>
              <a:t>What we expect is what we get, for no other reason than that. </a:t>
            </a:r>
          </a:p>
          <a:p>
            <a:r>
              <a:rPr lang="en-US" dirty="0" smtClean="0"/>
              <a:t>Perceptions make up self-esteem, including wrong perceptions. </a:t>
            </a:r>
            <a:endParaRPr lang="en-US" dirty="0"/>
          </a:p>
        </p:txBody>
      </p:sp>
      <p:sp>
        <p:nvSpPr>
          <p:cNvPr id="3" name="Title 2"/>
          <p:cNvSpPr>
            <a:spLocks noGrp="1"/>
          </p:cNvSpPr>
          <p:nvPr>
            <p:ph type="title"/>
          </p:nvPr>
        </p:nvSpPr>
        <p:spPr/>
        <p:txBody>
          <a:bodyPr>
            <a:normAutofit fontScale="90000"/>
          </a:bodyPr>
          <a:lstStyle/>
          <a:p>
            <a:r>
              <a:rPr lang="en-US" dirty="0" smtClean="0"/>
              <a:t>The Role of Beliefs and Expectations in Self-Esteem</a:t>
            </a:r>
            <a:endParaRPr lang="en-US" dirty="0"/>
          </a:p>
        </p:txBody>
      </p:sp>
    </p:spTree>
    <p:extLst>
      <p:ext uri="{BB962C8B-B14F-4D97-AF65-F5344CB8AC3E}">
        <p14:creationId xmlns:p14="http://schemas.microsoft.com/office/powerpoint/2010/main" val="856771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normAutofit lnSpcReduction="10000"/>
          </a:bodyPr>
          <a:lstStyle/>
          <a:p>
            <a:r>
              <a:rPr lang="en-US" dirty="0" smtClean="0"/>
              <a:t>Self-esteem, along with self-identity, comes from early experiences and continues up through the school years into adolescences and adulthood. </a:t>
            </a:r>
          </a:p>
          <a:p>
            <a:r>
              <a:rPr lang="en-US" dirty="0" smtClean="0"/>
              <a:t>Children define themselves partly by looking at the images that they see reflected in the people around them. </a:t>
            </a:r>
          </a:p>
          <a:p>
            <a:r>
              <a:rPr lang="en-US" dirty="0" smtClean="0"/>
              <a:t>A child who has someone who cares about him and meets his needs and creates positive reflections will likely develop a healthy sense of self-worth. </a:t>
            </a:r>
          </a:p>
          <a:p>
            <a:r>
              <a:rPr lang="en-US" dirty="0" smtClean="0"/>
              <a:t>Some parents provide their children with lessons on how to survive and stand up to racism, sexism, or ableism, which is discrimination or prejudice against individuals with disabilities. </a:t>
            </a:r>
          </a:p>
          <a:p>
            <a:r>
              <a:rPr lang="en-US" dirty="0" smtClean="0"/>
              <a:t>Their children go out into the world with a protective shield that can help them maintain their self-esteem  even when they are bombarded with negative messages. </a:t>
            </a:r>
            <a:endParaRPr lang="en-US" dirty="0"/>
          </a:p>
        </p:txBody>
      </p:sp>
      <p:sp>
        <p:nvSpPr>
          <p:cNvPr id="3" name="Title 2"/>
          <p:cNvSpPr>
            <a:spLocks noGrp="1"/>
          </p:cNvSpPr>
          <p:nvPr>
            <p:ph type="title"/>
          </p:nvPr>
        </p:nvSpPr>
        <p:spPr/>
        <p:txBody>
          <a:bodyPr>
            <a:normAutofit fontScale="90000"/>
          </a:bodyPr>
          <a:lstStyle/>
          <a:p>
            <a:r>
              <a:rPr lang="en-US" dirty="0" smtClean="0"/>
              <a:t>Where does Self-Esteem come From?</a:t>
            </a:r>
            <a:endParaRPr lang="en-US" dirty="0"/>
          </a:p>
        </p:txBody>
      </p:sp>
    </p:spTree>
    <p:extLst>
      <p:ext uri="{BB962C8B-B14F-4D97-AF65-F5344CB8AC3E}">
        <p14:creationId xmlns:p14="http://schemas.microsoft.com/office/powerpoint/2010/main" val="67005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lstStyle/>
          <a:p>
            <a:r>
              <a:rPr lang="en-US" dirty="0" smtClean="0"/>
              <a:t>Give more Honest Feedback and Encouragement than praise</a:t>
            </a:r>
          </a:p>
          <a:p>
            <a:r>
              <a:rPr lang="en-US" dirty="0" smtClean="0"/>
              <a:t>Give children Opportunities to experience success</a:t>
            </a:r>
          </a:p>
          <a:p>
            <a:pPr lvl="1"/>
            <a:r>
              <a:rPr lang="en-US" dirty="0" smtClean="0"/>
              <a:t>Vygotsky (1978) came up with the term assisted performance or scaffolding to describe when adults give children a helping hand. </a:t>
            </a:r>
          </a:p>
          <a:p>
            <a:pPr lvl="1"/>
            <a:r>
              <a:rPr lang="en-US" dirty="0" smtClean="0"/>
              <a:t>Experiencing personal success in the face of obstacles gives children messages about their abilities, about their self-worth. </a:t>
            </a:r>
          </a:p>
          <a:p>
            <a:endParaRPr lang="en-US" dirty="0"/>
          </a:p>
        </p:txBody>
      </p:sp>
      <p:sp>
        <p:nvSpPr>
          <p:cNvPr id="3" name="Title 2"/>
          <p:cNvSpPr>
            <a:spLocks noGrp="1"/>
          </p:cNvSpPr>
          <p:nvPr>
            <p:ph type="title"/>
          </p:nvPr>
        </p:nvSpPr>
        <p:spPr/>
        <p:txBody>
          <a:bodyPr>
            <a:normAutofit/>
          </a:bodyPr>
          <a:lstStyle/>
          <a:p>
            <a:r>
              <a:rPr lang="en-US" dirty="0" smtClean="0"/>
              <a:t>Promoting Self-Esteem</a:t>
            </a:r>
            <a:endParaRPr lang="en-US" dirty="0"/>
          </a:p>
        </p:txBody>
      </p:sp>
    </p:spTree>
    <p:extLst>
      <p:ext uri="{BB962C8B-B14F-4D97-AF65-F5344CB8AC3E}">
        <p14:creationId xmlns:p14="http://schemas.microsoft.com/office/powerpoint/2010/main" val="2473716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600200"/>
            <a:ext cx="8686800" cy="5029200"/>
          </a:xfrm>
        </p:spPr>
        <p:txBody>
          <a:bodyPr/>
          <a:lstStyle/>
          <a:p>
            <a:r>
              <a:rPr lang="en-US" dirty="0" smtClean="0"/>
              <a:t>One of the best feedback devices we have is failure.</a:t>
            </a:r>
          </a:p>
          <a:p>
            <a:r>
              <a:rPr lang="en-US" dirty="0" smtClean="0"/>
              <a:t>Children need an array of positive experiences every day of their lives. </a:t>
            </a:r>
          </a:p>
          <a:p>
            <a:r>
              <a:rPr lang="en-US" dirty="0" smtClean="0"/>
              <a:t>The  problem with failure is that it often comes accompanied with heavy value judgements, spoken or unspoken.  </a:t>
            </a:r>
            <a:endParaRPr lang="en-US" dirty="0"/>
          </a:p>
        </p:txBody>
      </p:sp>
      <p:sp>
        <p:nvSpPr>
          <p:cNvPr id="3" name="Title 2"/>
          <p:cNvSpPr>
            <a:spLocks noGrp="1"/>
          </p:cNvSpPr>
          <p:nvPr>
            <p:ph type="title"/>
          </p:nvPr>
        </p:nvSpPr>
        <p:spPr/>
        <p:txBody>
          <a:bodyPr>
            <a:normAutofit/>
          </a:bodyPr>
          <a:lstStyle/>
          <a:p>
            <a:r>
              <a:rPr lang="en-US" dirty="0" smtClean="0"/>
              <a:t>Children Learn from Failure</a:t>
            </a:r>
            <a:endParaRPr lang="en-US" dirty="0"/>
          </a:p>
        </p:txBody>
      </p:sp>
    </p:spTree>
    <p:extLst>
      <p:ext uri="{BB962C8B-B14F-4D97-AF65-F5344CB8AC3E}">
        <p14:creationId xmlns:p14="http://schemas.microsoft.com/office/powerpoint/2010/main" val="4105831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TotalTime>
  <Words>1654</Words>
  <Application>Microsoft Office PowerPoint</Application>
  <PresentationFormat>On-screen Show (4:3)</PresentationFormat>
  <Paragraphs>119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Waveform</vt:lpstr>
      <vt:lpstr>Ch. 10 Working with Families to Support Self-Esteem</vt:lpstr>
      <vt:lpstr>Definition of Self-Esteem</vt:lpstr>
      <vt:lpstr>Definition of Self-Esteem</vt:lpstr>
      <vt:lpstr>Dimensions of Self-Esteem</vt:lpstr>
      <vt:lpstr>Dimensions of Self-Esteem</vt:lpstr>
      <vt:lpstr>The Role of Beliefs and Expectations in Self-Esteem</vt:lpstr>
      <vt:lpstr>Where does Self-Esteem come From?</vt:lpstr>
      <vt:lpstr>Promoting Self-Esteem</vt:lpstr>
      <vt:lpstr>Children Learn from Failure</vt:lpstr>
      <vt:lpstr>Celebrating Differences: An Anti-bias Approach</vt:lpstr>
      <vt:lpstr>Celebrating Differences: An Anti-bias Approach</vt:lpstr>
      <vt:lpstr>Celebrating Differences: An Anti-bias Approach</vt:lpstr>
      <vt:lpstr>Celebrating Differences: An Anti-bias Approach</vt:lpstr>
      <vt:lpstr>Celebrating Differences: An Anti-bias Approach</vt:lpstr>
      <vt:lpstr>Celebrating Differences: An Anti-bias Approach</vt:lpstr>
      <vt:lpstr>Celebrating Differences: An Anti-bias Approach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10 Working with Families to Support Self-Esteem</dc:title>
  <dc:creator>Dr Dee $</dc:creator>
  <cp:lastModifiedBy>smithmh</cp:lastModifiedBy>
  <cp:revision>9</cp:revision>
  <dcterms:created xsi:type="dcterms:W3CDTF">2016-10-03T07:46:04Z</dcterms:created>
  <dcterms:modified xsi:type="dcterms:W3CDTF">2017-12-21T17:40:50Z</dcterms:modified>
</cp:coreProperties>
</file>