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2" r:id="rId3"/>
    <p:sldId id="313" r:id="rId4"/>
    <p:sldId id="314" r:id="rId5"/>
    <p:sldId id="318" r:id="rId6"/>
    <p:sldId id="333" r:id="rId7"/>
    <p:sldId id="316" r:id="rId8"/>
    <p:sldId id="315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CFCB050A-120F-4B5B-9203-2E03E5E53976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70B69A-720D-4773-BBC8-3BB0DDFF6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04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B5F22FB3-89C5-4EE2-8462-6AF6FA19F6A1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DF01691-8254-4C46-900F-8044C76CC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6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It doesn’t hurt to put equity issues on the table for discussion.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9BA870-BBC4-423B-BDAA-307B84B4286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1028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May not apply to people who speak other languages.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75E03D-F5E7-459A-9F59-DADB1D988DD9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8952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396038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5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Child, Family, and Community: 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Family-Centered Early Care and Education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7</a:t>
            </a:r>
            <a:r>
              <a:rPr lang="en-US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th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Edition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Janet Gonzalez-Mena</a:t>
            </a: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 All Rights Reserved</a:t>
            </a: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34229"/>
      </p:ext>
    </p:extLst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5774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10483"/>
      </p:ext>
    </p:extLst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54299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486573"/>
      </p:ext>
    </p:extLst>
  </p:cSld>
  <p:clrMapOvr>
    <a:masterClrMapping/>
  </p:clrMapOvr>
  <p:transition spd="slow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6590724"/>
      </p:ext>
    </p:extLst>
  </p:cSld>
  <p:clrMapOvr>
    <a:masterClrMapping/>
  </p:clrMapOvr>
  <p:transition spd="slow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64075"/>
      </p:ext>
    </p:extLst>
  </p:cSld>
  <p:clrMapOvr>
    <a:masterClrMapping/>
  </p:clrMapOvr>
  <p:transition spd="slow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98248"/>
      </p:ext>
    </p:extLst>
  </p:cSld>
  <p:clrMapOvr>
    <a:masterClrMapping/>
  </p:clrMapOvr>
  <p:transition spd="slow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B338ABAF-58A3-4F4B-8C42-06A0D25FC949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6F8ECD7-1BB8-4866-9902-69CCE42F5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37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82499"/>
      </p:ext>
    </p:extLst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5994"/>
      </p:ext>
    </p:extLst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20869"/>
      </p:ext>
    </p:extLst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6316"/>
      </p:ext>
    </p:extLst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45356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769861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26403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8341"/>
      </p:ext>
    </p:extLst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Child, Family, and Community: </a:t>
            </a:r>
          </a:p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Family-Centered Early Care and Education, 7e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Janet Gonzalez-Mena</a:t>
            </a:r>
          </a:p>
        </p:txBody>
      </p:sp>
      <p:sp>
        <p:nvSpPr>
          <p:cNvPr id="1032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8" r:id="rId1"/>
    <p:sldLayoutId id="2147485003" r:id="rId2"/>
    <p:sldLayoutId id="2147485004" r:id="rId3"/>
    <p:sldLayoutId id="2147485005" r:id="rId4"/>
    <p:sldLayoutId id="2147485006" r:id="rId5"/>
    <p:sldLayoutId id="2147485007" r:id="rId6"/>
    <p:sldLayoutId id="2147485008" r:id="rId7"/>
    <p:sldLayoutId id="2147485009" r:id="rId8"/>
    <p:sldLayoutId id="2147485010" r:id="rId9"/>
    <p:sldLayoutId id="2147485011" r:id="rId10"/>
    <p:sldLayoutId id="2147485012" r:id="rId11"/>
    <p:sldLayoutId id="2147485013" r:id="rId12"/>
    <p:sldLayoutId id="2147485014" r:id="rId13"/>
    <p:sldLayoutId id="2147485015" r:id="rId14"/>
    <p:sldLayoutId id="2147485016" r:id="rId15"/>
    <p:sldLayoutId id="2147485017" r:id="rId16"/>
    <p:sldLayoutId id="2147485019" r:id="rId17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C90"/>
        </a:buClr>
        <a:buFont typeface="Times" panose="02020603050405020304" pitchFamily="18" charset="0"/>
        <a:buChar char="•"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Arial" panose="020B0604020202020204" pitchFamily="34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724400" y="2286000"/>
            <a:ext cx="381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Chapter 11: Working with Families around Gender Issues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19600" y="4114800"/>
            <a:ext cx="441960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600" kern="0" dirty="0" smtClean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sz="2400" kern="0" dirty="0" smtClean="0"/>
              <a:t>Dr. </a:t>
            </a:r>
            <a:r>
              <a:rPr lang="en-US" altLang="en-US" sz="2400" kern="0" smtClean="0"/>
              <a:t>Smith</a:t>
            </a:r>
            <a:endParaRPr lang="en-US" altLang="en-US" sz="2400" kern="0" dirty="0" smtClean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endParaRPr lang="en-US" altLang="en-US" sz="2400" kern="0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0225"/>
            <a:ext cx="3535363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With Whom They Play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 isn’t just where children play or what they play with. It’s also with whom they play.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Children tend to separate themselves by gender. 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Peer-imposed gender segregation.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Families may value gender differentiation.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The Power of Language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Language has an influence on gender role development.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r>
              <a:rPr lang="en-US" altLang="en-US" smtClean="0">
                <a:latin typeface="Verdana" panose="020B0604030504040204" pitchFamily="34" charset="0"/>
              </a:rPr>
              <a:t>Language shapes perceptions.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What impressions are given by the following language?</a:t>
            </a:r>
          </a:p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Firemen </a:t>
            </a:r>
          </a:p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Policemen,</a:t>
            </a:r>
          </a:p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Chairmen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The Power of Language (continued)</a:t>
            </a:r>
            <a:endParaRPr lang="en-US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Non-Gender Specific Titles: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Firefighter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Police Officer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Chairperson</a:t>
            </a:r>
          </a:p>
          <a:p>
            <a:endParaRPr lang="en-US" altLang="en-US" sz="28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For Discussion</a:t>
            </a:r>
            <a:endParaRPr lang="en-US" sz="32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What part does language play in carrying out inequities? How does language influence children’s ideas of their capabilities? What can be done to broaden children’s view?</a:t>
            </a:r>
          </a:p>
          <a:p>
            <a:endParaRPr lang="en-US" altLang="en-US" sz="28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28575"/>
            <a:ext cx="9163050" cy="1371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Using Language/Direct and Informative</a:t>
            </a:r>
            <a:endParaRPr lang="en-US" sz="32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Teachers can empower girls (and boys too) by: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teaching them to use assertive language.</a:t>
            </a: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  <a:p>
            <a:r>
              <a:rPr lang="en-US" altLang="en-US" sz="2800" smtClean="0">
                <a:latin typeface="Verdana" panose="020B0604030504040204" pitchFamily="34" charset="0"/>
              </a:rPr>
              <a:t>Teachers need to model language.</a:t>
            </a:r>
          </a:p>
          <a:p>
            <a:pPr lvl="1"/>
            <a:r>
              <a:rPr lang="en-US" altLang="en-US" sz="2600" smtClean="0">
                <a:latin typeface="Verdana" panose="020B0604030504040204" pitchFamily="34" charset="0"/>
              </a:rPr>
              <a:t>Phrases such as “sort of” and “I guess” versus </a:t>
            </a:r>
            <a:r>
              <a:rPr lang="en-US" altLang="en-US" smtClean="0">
                <a:latin typeface="Verdana" panose="020B0604030504040204" pitchFamily="34" charset="0"/>
              </a:rPr>
              <a:t>“Please take off your dirty shoes.”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pPr lvl="2"/>
            <a:endParaRPr lang="en-US" altLang="en-US" sz="28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Using Modeling to Teach</a:t>
            </a:r>
            <a:endParaRPr lang="en-US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Modeling is an important method of teaching gender roles.  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Children imitate the important people in their lives.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Children take away a message about their own gender roles.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Children see power differential determined by gender.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Differential Socialization</a:t>
            </a:r>
            <a:endParaRPr lang="en-US" sz="3200" dirty="0"/>
          </a:p>
        </p:txBody>
      </p:sp>
      <p:sp>
        <p:nvSpPr>
          <p:cNvPr id="2355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Adults socialize girls and boys differently, which results in females ending up in subservient roles. </a:t>
            </a:r>
          </a:p>
        </p:txBody>
      </p:sp>
      <p:sp>
        <p:nvSpPr>
          <p:cNvPr id="23556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Boys gain confidence, competence, mastery and assertiveness.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r>
              <a:rPr lang="en-US" altLang="en-US" smtClean="0">
                <a:latin typeface="Verdana" panose="020B0604030504040204" pitchFamily="34" charset="0"/>
              </a:rPr>
              <a:t>Girls fail to identify themselves as strong, responsible, and powerful.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Differential Treatment from Parents</a:t>
            </a:r>
            <a:endParaRPr lang="en-US" sz="3200" dirty="0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70375" cy="45259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Fathers play rough and tumble more with their sons and talk to them in ways that indicate toughness. 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Encourage sons to be active, assertive and strong.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Independence</a:t>
            </a:r>
            <a:r>
              <a:rPr lang="en-US" dirty="0"/>
              <a:t>, self-reliance, and achievement stressed more to boys.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Differential Treatment (continued)</a:t>
            </a:r>
            <a:endParaRPr lang="en-US" sz="3200" dirty="0"/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86225" cy="4068763"/>
          </a:xfrm>
        </p:spPr>
        <p:txBody>
          <a:bodyPr/>
          <a:lstStyle/>
          <a:p>
            <a:pPr marL="0" indent="0">
              <a:buFont typeface="Times" panose="02020603050405020304" pitchFamily="18" charset="0"/>
              <a:buNone/>
            </a:pPr>
            <a:r>
              <a:rPr lang="en-US" altLang="en-US" smtClean="0">
                <a:latin typeface="Verdana" panose="020B0604030504040204" pitchFamily="34" charset="0"/>
              </a:rPr>
              <a:t>Parents perceive their daughters to be more fragile than their sons.</a:t>
            </a:r>
          </a:p>
          <a:p>
            <a:pPr marL="0" indent="0">
              <a:buFont typeface="Times" panose="02020603050405020304" pitchFamily="18" charset="0"/>
              <a:buNone/>
            </a:pPr>
            <a:endParaRPr lang="en-US" altLang="en-US" smtClean="0">
              <a:latin typeface="Verdana" panose="020B0604030504040204" pitchFamily="34" charset="0"/>
            </a:endParaRPr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They protect their girls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They do more touching and talking to girls.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Girls often turn out to be sweet, dependent, verbal and social. </a:t>
            </a:r>
          </a:p>
          <a:p>
            <a:endParaRPr lang="en-US" altLang="en-US" sz="2400" smtClean="0">
              <a:latin typeface="Verdana" panose="020B0604030504040204" pitchFamily="34" charset="0"/>
            </a:endParaRPr>
          </a:p>
          <a:p>
            <a:endParaRPr lang="en-US" altLang="en-US" sz="2400" smtClean="0">
              <a:latin typeface="Verdana" panose="020B0604030504040204" pitchFamily="34" charset="0"/>
            </a:endParaRPr>
          </a:p>
          <a:p>
            <a:endParaRPr lang="en-US" altLang="en-US" sz="24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Differential Treatment in Preschool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267200" cy="4754563"/>
          </a:xfrm>
        </p:spPr>
        <p:txBody>
          <a:bodyPr/>
          <a:lstStyle/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dirty="0" smtClean="0"/>
              <a:t>(</a:t>
            </a:r>
            <a:r>
              <a:rPr lang="en-US" dirty="0"/>
              <a:t>1973, Serbin, O’Leary, Kent, and Tolnick) </a:t>
            </a:r>
            <a:r>
              <a:rPr lang="en-US" dirty="0" smtClean="0"/>
              <a:t>Looked at how preschool </a:t>
            </a:r>
            <a:r>
              <a:rPr lang="en-US" dirty="0"/>
              <a:t>teachers treated boys and girls.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dirty="0"/>
              <a:t>	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dirty="0" smtClean="0"/>
              <a:t>(</a:t>
            </a:r>
            <a:r>
              <a:rPr lang="en-US" dirty="0"/>
              <a:t>Direct </a:t>
            </a:r>
            <a:r>
              <a:rPr lang="en-US" dirty="0" smtClean="0"/>
              <a:t>reinforcement)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Teachers paid attention to boy’s disruptive behavior, which reinforced it. </a:t>
            </a:r>
          </a:p>
          <a:p>
            <a:pPr>
              <a:defRPr/>
            </a:pPr>
            <a:r>
              <a:rPr lang="en-US" dirty="0" smtClean="0"/>
              <a:t>Girls received attention only when they stood or play near the teacher.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Learning Outcomes</a:t>
            </a:r>
            <a:endParaRPr lang="en-US" sz="32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In this chapter you will learn to…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Explain why it is important to think about teaching gender roles. 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Discuss gender equity and parenting.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Discuss differential socialization.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Differential Treatment in Elementary School</a:t>
            </a:r>
            <a:endParaRPr lang="en-US" sz="3200" dirty="0"/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678363"/>
          </a:xfrm>
        </p:spPr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Thorne (1993):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Boys controlled more space on playground.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Girls played closer to the building and remained near adult aides.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Boys invaded girls space more often than reverse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Boys more likely to define girls as “polluting” or “contaminated” in organized games such as “cooties.”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For Discussion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What are some cultural views that are different from the gender equity goals promoted in this chapter?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latin typeface="Verdana" panose="020B0604030504040204" pitchFamily="34" charset="0"/>
              </a:rPr>
              <a:t>Why it is important to think about teaching gender roles. </a:t>
            </a:r>
          </a:p>
          <a:p>
            <a:endParaRPr lang="en-US" altLang="en-US" sz="2400" smtClean="0">
              <a:latin typeface="Verdana" panose="020B0604030504040204" pitchFamily="34" charset="0"/>
            </a:endParaRPr>
          </a:p>
          <a:p>
            <a:pPr lvl="1"/>
            <a:r>
              <a:rPr lang="en-US" altLang="en-US" sz="2400" smtClean="0">
                <a:latin typeface="Verdana" panose="020B0604030504040204" pitchFamily="34" charset="0"/>
              </a:rPr>
              <a:t>Gender is a social term</a:t>
            </a:r>
          </a:p>
          <a:p>
            <a:pPr lvl="1"/>
            <a:r>
              <a:rPr lang="en-US" altLang="en-US" sz="2400" smtClean="0">
                <a:latin typeface="Verdana" panose="020B0604030504040204" pitchFamily="34" charset="0"/>
              </a:rPr>
              <a:t>Differs depending upon culture or individual</a:t>
            </a:r>
          </a:p>
          <a:p>
            <a:pPr lvl="1"/>
            <a:r>
              <a:rPr lang="en-US" altLang="en-US" sz="2400" smtClean="0">
                <a:latin typeface="Verdana" panose="020B0604030504040204" pitchFamily="34" charset="0"/>
              </a:rPr>
              <a:t>Society defines the roles of masculine/feminine</a:t>
            </a:r>
          </a:p>
          <a:p>
            <a:pPr lvl="1"/>
            <a:r>
              <a:rPr lang="en-US" altLang="en-US" sz="2400" smtClean="0">
                <a:latin typeface="Verdana" panose="020B0604030504040204" pitchFamily="34" charset="0"/>
              </a:rPr>
              <a:t>Includes ideas about appropriate appearance, attitudes, and behaviors. </a:t>
            </a:r>
          </a:p>
          <a:p>
            <a:pPr lvl="1"/>
            <a:r>
              <a:rPr lang="en-US" altLang="en-US" sz="2400" smtClean="0">
                <a:latin typeface="Verdana" panose="020B0604030504040204" pitchFamily="34" charset="0"/>
              </a:rPr>
              <a:t>Strictly defined and regulated versus fluid and accepted. 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Issues Around Gender 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Misconceptions</a:t>
            </a:r>
          </a:p>
          <a:p>
            <a:pPr>
              <a:defRPr/>
            </a:pPr>
            <a:r>
              <a:rPr lang="en-US" sz="2800" dirty="0" smtClean="0"/>
              <a:t>Starts prenatally</a:t>
            </a:r>
          </a:p>
          <a:p>
            <a:pPr>
              <a:defRPr/>
            </a:pPr>
            <a:r>
              <a:rPr lang="en-US" sz="2800" dirty="0" smtClean="0"/>
              <a:t>Sex and gender do not always coincide.</a:t>
            </a:r>
          </a:p>
          <a:p>
            <a:pPr>
              <a:defRPr/>
            </a:pPr>
            <a:r>
              <a:rPr lang="en-US" sz="2800" dirty="0" smtClean="0"/>
              <a:t>Physiology (male/female differences)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When we Look at Socialization </a:t>
            </a:r>
            <a:endParaRPr lang="en-US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Contributions to Socialization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Exposure to hormones during pregnancy</a:t>
            </a:r>
          </a:p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Genetic influences</a:t>
            </a:r>
          </a:p>
          <a:p>
            <a:pPr lvl="1"/>
            <a:r>
              <a:rPr lang="en-US" altLang="en-US" sz="2800" smtClean="0">
                <a:latin typeface="Verdana" panose="020B0604030504040204" pitchFamily="34" charset="0"/>
              </a:rPr>
              <a:t>Other biological factors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History Related to </a:t>
            </a:r>
            <a:r>
              <a:rPr lang="en-US" sz="3200" dirty="0" err="1" smtClean="0"/>
              <a:t>Genderized</a:t>
            </a:r>
            <a:r>
              <a:rPr lang="en-US" sz="3200" dirty="0" smtClean="0"/>
              <a:t> Clothing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defRPr/>
            </a:pPr>
            <a:r>
              <a:rPr lang="en-US" sz="2800" dirty="0" smtClean="0"/>
              <a:t>Boys’ desire </a:t>
            </a:r>
            <a:r>
              <a:rPr lang="en-US" sz="2800" dirty="0"/>
              <a:t>to take on feminine clothes, styles and </a:t>
            </a:r>
            <a:r>
              <a:rPr lang="en-US" sz="2800" dirty="0" smtClean="0"/>
              <a:t>activities.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Girls wearing pants.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Nicknames (Tomboy versus Sissy).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Rejection of typical gender behaviors.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Clothing/gender fluidity.</a:t>
            </a:r>
          </a:p>
          <a:p>
            <a:pPr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“Unisex” fashions.</a:t>
            </a:r>
          </a:p>
          <a:p>
            <a:pPr marL="514350" indent="-457200">
              <a:defRPr/>
            </a:pPr>
            <a:endParaRPr lang="en-US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Equity Issues and Gender Roles</a:t>
            </a: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>
                <a:latin typeface="Verdana" panose="020B0604030504040204" pitchFamily="34" charset="0"/>
              </a:rPr>
              <a:t>Traditional gender roles narrow and confining.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May be molded into a role they may not fit.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Unfair to both men and women.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A look back at history (women’s rights)</a:t>
            </a: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Gender Equity and Parenting</a:t>
            </a:r>
            <a:endParaRPr lang="en-US" sz="32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Cinderella Ate My Daughter (Orenstiein, 2011)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Parent model 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Boys dressed for play girls dressed for show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Strange Juxtapositions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 Family Lifestyles Project (1970’s)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Television messages</a:t>
            </a:r>
          </a:p>
          <a:p>
            <a:endParaRPr lang="en-US" altLang="en-US" sz="28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Toys and Gender Roles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Toys play an important part in defining gender roles.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One set of messages versus another set of messages.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Children learn roles and skills from playing.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Toys to some extent determine which roles and skills they learn.</a:t>
            </a:r>
          </a:p>
          <a:p>
            <a:endParaRPr lang="en-US" altLang="en-US" sz="2400" smtClean="0">
              <a:latin typeface="Verdana" panose="020B0604030504040204" pitchFamily="34" charset="0"/>
            </a:endParaRPr>
          </a:p>
          <a:p>
            <a:endParaRPr lang="en-US" altLang="en-US" sz="24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mott_design.pot</Template>
  <TotalTime>415</TotalTime>
  <Words>780</Words>
  <Application>Microsoft Office PowerPoint</Application>
  <PresentationFormat>On-screen Show (4:3)</PresentationFormat>
  <Paragraphs>118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mott_design</vt:lpstr>
      <vt:lpstr>PowerPoint Presentation</vt:lpstr>
      <vt:lpstr>Learning Outcomes</vt:lpstr>
      <vt:lpstr>Gender Roles</vt:lpstr>
      <vt:lpstr>Issues Around Gender Roles</vt:lpstr>
      <vt:lpstr>When we Look at Socialization </vt:lpstr>
      <vt:lpstr>History Related to Genderized Clothing</vt:lpstr>
      <vt:lpstr>Equity Issues and Gender Roles</vt:lpstr>
      <vt:lpstr>Gender Equity and Parenting</vt:lpstr>
      <vt:lpstr>Toys and Gender Roles</vt:lpstr>
      <vt:lpstr>With Whom They Play</vt:lpstr>
      <vt:lpstr> The Power of Language </vt:lpstr>
      <vt:lpstr>The Power of Language (continued)</vt:lpstr>
      <vt:lpstr>For Discussion</vt:lpstr>
      <vt:lpstr>Using Language/Direct and Informative</vt:lpstr>
      <vt:lpstr>Using Modeling to Teach</vt:lpstr>
      <vt:lpstr>Differential Socialization</vt:lpstr>
      <vt:lpstr>Differential Treatment from Parents</vt:lpstr>
      <vt:lpstr>Differential Treatment (continued)</vt:lpstr>
      <vt:lpstr>Differential Treatment in Preschool</vt:lpstr>
      <vt:lpstr>Differential Treatment in Elementary School</vt:lpstr>
      <vt:lpstr>For Discussion</vt:lpstr>
    </vt:vector>
  </TitlesOfParts>
  <Company>Workflow Data Systems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Dunn</dc:creator>
  <cp:lastModifiedBy>smithmh</cp:lastModifiedBy>
  <cp:revision>62</cp:revision>
  <dcterms:created xsi:type="dcterms:W3CDTF">2013-03-28T15:13:34Z</dcterms:created>
  <dcterms:modified xsi:type="dcterms:W3CDTF">2017-12-21T17:44:07Z</dcterms:modified>
</cp:coreProperties>
</file>