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CDFA8FF-DF01-4218-AA55-E1FD3111C633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29906D-DC3D-4A72-984C-5D7F97A76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8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A8FDAEC-41AD-4038-B5F7-1F077146ADAD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D4D13FB-59B7-45C7-9A15-9FC7D2A69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76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3EAECB-CD5F-4E71-A5A3-CB331960DD23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142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396038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5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Child, Family, and Community: 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Family-Centered Early Care and Education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7</a:t>
            </a:r>
            <a:r>
              <a:rPr lang="en-US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th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Edition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Janet Gonzalez-Mena</a:t>
            </a: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 All Rights Reserved</a:t>
            </a: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30844"/>
      </p:ext>
    </p:extLst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6759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373"/>
      </p:ext>
    </p:extLst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634765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345770"/>
      </p:ext>
    </p:extLst>
  </p:cSld>
  <p:clrMapOvr>
    <a:masterClrMapping/>
  </p:clrMapOvr>
  <p:transition spd="slow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659632"/>
      </p:ext>
    </p:extLst>
  </p:cSld>
  <p:clrMapOvr>
    <a:masterClrMapping/>
  </p:clrMapOvr>
  <p:transition spd="slow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9505"/>
      </p:ext>
    </p:extLst>
  </p:cSld>
  <p:clrMapOvr>
    <a:masterClrMapping/>
  </p:clrMapOvr>
  <p:transition spd="slow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62854"/>
      </p:ext>
    </p:extLst>
  </p:cSld>
  <p:clrMapOvr>
    <a:masterClrMapping/>
  </p:clrMapOvr>
  <p:transition spd="slow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/>
              <a:t>12-&lt;2&gt;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0D219E-F313-42A4-AEC1-59927BE89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77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0740"/>
      </p:ext>
    </p:extLst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93784"/>
      </p:ext>
    </p:extLst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9904"/>
      </p:ext>
    </p:extLst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2812"/>
      </p:ext>
    </p:extLst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4422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491582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04689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6772"/>
      </p:ext>
    </p:extLst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Child, Family, and Community: </a:t>
            </a:r>
          </a:p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Family-Centered Early Care and Education, 7e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Janet Gonzalez-Mena</a:t>
            </a:r>
          </a:p>
        </p:txBody>
      </p:sp>
      <p:sp>
        <p:nvSpPr>
          <p:cNvPr id="1032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7" r:id="rId1"/>
    <p:sldLayoutId id="2147485022" r:id="rId2"/>
    <p:sldLayoutId id="2147485023" r:id="rId3"/>
    <p:sldLayoutId id="2147485024" r:id="rId4"/>
    <p:sldLayoutId id="2147485025" r:id="rId5"/>
    <p:sldLayoutId id="2147485026" r:id="rId6"/>
    <p:sldLayoutId id="2147485027" r:id="rId7"/>
    <p:sldLayoutId id="2147485028" r:id="rId8"/>
    <p:sldLayoutId id="2147485029" r:id="rId9"/>
    <p:sldLayoutId id="2147485030" r:id="rId10"/>
    <p:sldLayoutId id="2147485031" r:id="rId11"/>
    <p:sldLayoutId id="2147485032" r:id="rId12"/>
    <p:sldLayoutId id="2147485033" r:id="rId13"/>
    <p:sldLayoutId id="2147485034" r:id="rId14"/>
    <p:sldLayoutId id="2147485035" r:id="rId15"/>
    <p:sldLayoutId id="2147485036" r:id="rId16"/>
    <p:sldLayoutId id="2147485038" r:id="rId17"/>
  </p:sldLayoutIdLst>
  <p:transition spd="slow" advTm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C90"/>
        </a:buClr>
        <a:buFont typeface="Times" panose="02020603050405020304" pitchFamily="18" charset="0"/>
        <a:buChar char="•"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Arial" panose="020B0604020202020204" pitchFamily="34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724400" y="2286000"/>
            <a:ext cx="381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Chapter 12:Stress and Success in Family Life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8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19600" y="3581400"/>
            <a:ext cx="4419600" cy="2590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600" kern="0" dirty="0" smtClean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sz="2400" kern="0" dirty="0" smtClean="0"/>
              <a:t>Dr. </a:t>
            </a:r>
            <a:r>
              <a:rPr lang="en-US" altLang="en-US" sz="2400" kern="0" smtClean="0"/>
              <a:t>Smith</a:t>
            </a:r>
            <a:endParaRPr lang="en-US" altLang="en-US" sz="2400" kern="0" dirty="0" smtClean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endParaRPr lang="en-US" altLang="en-US" sz="2400" kern="0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0225"/>
            <a:ext cx="3535363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Successful Families</a:t>
            </a:r>
            <a:endParaRPr lang="en-US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A successful family: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Supports and nurtures its members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Everyone’s needs are met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They feel a wide arrange of emotions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Has ups and downs</a:t>
            </a:r>
          </a:p>
        </p:txBody>
      </p:sp>
    </p:spTree>
  </p:cSld>
  <p:clrMapOvr>
    <a:masterClrMapping/>
  </p:clrMapOvr>
  <p:transition spd="slow"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Dysfunctional Families</a:t>
            </a:r>
            <a:endParaRPr lang="en-US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Abusive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Created Co-dependencies.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Taught family members to ignore their own needs.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98% of us raised in dysfunctional families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Dysfunctional family is not out of tune with present society.</a:t>
            </a:r>
          </a:p>
        </p:txBody>
      </p:sp>
    </p:spTree>
  </p:cSld>
  <p:clrMapOvr>
    <a:masterClrMapping/>
  </p:clrMapOvr>
  <p:transition spd="slow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Traits of Successful Families</a:t>
            </a:r>
            <a:endParaRPr lang="en-US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Healthy involvement 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Members feel attachment to each other.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They care.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They don’t just fulfill a social role</a:t>
            </a:r>
          </a:p>
        </p:txBody>
      </p:sp>
    </p:spTree>
  </p:cSld>
  <p:clrMapOvr>
    <a:masterClrMapping/>
  </p:clrMapOvr>
  <p:transition spd="slow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Successful Families (continued)</a:t>
            </a:r>
            <a:endParaRPr lang="en-US" sz="32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They have a deep sense  of commitment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They give attention to the family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They don’t get overinvolved in activities that exclude the family.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They recognize the signs of unhealthy codependence.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Images of Successful Families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So what does a successful family look like?</a:t>
            </a:r>
          </a:p>
          <a:p>
            <a:pPr lvl="1">
              <a:defRPr/>
            </a:pPr>
            <a:r>
              <a:rPr lang="en-US" dirty="0" smtClean="0"/>
              <a:t>They come in all sizes, shapes, configurations and financial conditions.</a:t>
            </a:r>
          </a:p>
          <a:p>
            <a:pPr lvl="1">
              <a:defRPr/>
            </a:pPr>
            <a:r>
              <a:rPr lang="en-US" dirty="0" smtClean="0"/>
              <a:t>Circumstances contribute to success  </a:t>
            </a:r>
          </a:p>
          <a:p>
            <a:pPr lvl="1">
              <a:defRPr/>
            </a:pPr>
            <a:r>
              <a:rPr lang="en-US" dirty="0" smtClean="0"/>
              <a:t>No family is 100 percent successful.</a:t>
            </a:r>
          </a:p>
          <a:p>
            <a:pPr lvl="1">
              <a:defRPr/>
            </a:pPr>
            <a:r>
              <a:rPr lang="en-US" dirty="0" smtClean="0"/>
              <a:t>Success as a path where not one gets to their final destination.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Stress As a Positive Force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Recognize that stress isn’t necessarily bad.</a:t>
            </a:r>
          </a:p>
          <a:p>
            <a:pPr>
              <a:defRPr/>
            </a:pPr>
            <a:r>
              <a:rPr lang="en-US" sz="2800" dirty="0" smtClean="0"/>
              <a:t>We all need some stress in our lives.</a:t>
            </a:r>
          </a:p>
          <a:p>
            <a:pPr>
              <a:defRPr/>
            </a:pPr>
            <a:r>
              <a:rPr lang="en-US" sz="2800" dirty="0" smtClean="0"/>
              <a:t>Stress can be a growth factor</a:t>
            </a:r>
          </a:p>
          <a:p>
            <a:pPr>
              <a:defRPr/>
            </a:pPr>
            <a:r>
              <a:rPr lang="en-US" sz="2800" dirty="0" smtClean="0"/>
              <a:t>Too much stress</a:t>
            </a:r>
          </a:p>
          <a:p>
            <a:pPr>
              <a:defRPr/>
            </a:pPr>
            <a:r>
              <a:rPr lang="en-US" sz="2800" dirty="0" smtClean="0"/>
              <a:t>Some take adversity as a challenge.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 spd="slow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of Resilient Children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There are some </a:t>
            </a:r>
            <a:r>
              <a:rPr lang="en-US" dirty="0"/>
              <a:t>protective factors and personality traits that are common to resilient </a:t>
            </a:r>
            <a:r>
              <a:rPr lang="en-US" dirty="0" smtClean="0"/>
              <a:t>children (Werner 2010).</a:t>
            </a:r>
          </a:p>
          <a:p>
            <a:pPr>
              <a:defRPr/>
            </a:pPr>
            <a:endParaRPr lang="en-US" sz="3200" dirty="0"/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sz="3200" dirty="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Have psychological strength.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Recover from misfortune.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Emerge intact from history of abuse.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endParaRPr lang="en-US" altLang="en-US" sz="24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Resilient Children </a:t>
            </a:r>
            <a:endParaRPr lang="en-US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47675" y="1752600"/>
            <a:ext cx="8229600" cy="4525963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Had a sense of connectedness to someone in the early years.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Recruited surrogate parents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Found themselves needed by someone else.</a:t>
            </a:r>
          </a:p>
          <a:p>
            <a:pPr marL="514350" indent="-457200">
              <a:defRPr/>
            </a:pPr>
            <a:r>
              <a:rPr lang="en-US" altLang="en-US" sz="2800" dirty="0" smtClean="0">
                <a:latin typeface="Verdana" panose="020B0604030504040204" pitchFamily="34" charset="0"/>
              </a:rPr>
              <a:t>Found attachment, usually in the first year of life (not necessarily to the parent).</a:t>
            </a:r>
          </a:p>
          <a:p>
            <a:pPr>
              <a:defRPr/>
            </a:pPr>
            <a:endParaRPr lang="en-US" altLang="en-US" sz="2800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" y="6350"/>
            <a:ext cx="9163050" cy="1371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Helping All Children Become Resilient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1. </a:t>
            </a:r>
            <a:r>
              <a:rPr lang="en-US" sz="2800" dirty="0" smtClean="0"/>
              <a:t>Provide support for child and family.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2. Teach skills for making connections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3. Teach problem solving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4. Give children responsibilities.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sz="2800" dirty="0" smtClean="0"/>
              <a:t>5. Provide role models.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ransition spd="slow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8" y="-30163"/>
            <a:ext cx="9163050" cy="1371601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For Discussion</a:t>
            </a:r>
            <a:endParaRPr lang="en-US" sz="3200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Think of an example of how the following sentence plays out in someone’s life: “It isn’t whether good or bad things happen to you; it’s how you handle them that matters.”</a:t>
            </a:r>
          </a:p>
        </p:txBody>
      </p:sp>
    </p:spTree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Learning Outcomes</a:t>
            </a:r>
            <a:endParaRPr 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In this chapter you will learn to…</a:t>
            </a:r>
          </a:p>
          <a:p>
            <a:endParaRPr lang="en-US" altLang="en-US" sz="2800" smtClean="0">
              <a:latin typeface="Verdana" panose="020B0604030504040204" pitchFamily="34" charset="0"/>
            </a:endParaRPr>
          </a:p>
          <a:p>
            <a:r>
              <a:rPr lang="en-US" altLang="en-US" sz="2800" smtClean="0">
                <a:latin typeface="Verdana" panose="020B0604030504040204" pitchFamily="34" charset="0"/>
              </a:rPr>
              <a:t>Explain the various types of family structure.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Discuss characteristics of successful families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Describe how stress can be a positive force in children’s lives. </a:t>
            </a:r>
          </a:p>
        </p:txBody>
      </p:sp>
    </p:spTree>
  </p:cSld>
  <p:clrMapOvr>
    <a:masterClrMapping/>
  </p:clrMapOvr>
  <p:transition spd="slow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Family Concept</a:t>
            </a:r>
            <a:endParaRPr lang="en-US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What is meant by the word Family?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Images conveyed by agencies that serve families.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Balanced and symmetry 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Visually attractive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Image that doesn’t apply</a:t>
            </a: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  <a:p>
            <a:pPr lvl="1"/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Ways in Which Families Can Vary</a:t>
            </a:r>
            <a:endParaRPr lang="en-US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Think about the variations: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Each family can have more children or fewer.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It can involve marriage or not.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The members can all be the same sex or gender.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blood or marriage.</a:t>
            </a:r>
          </a:p>
          <a:p>
            <a:pPr lvl="1"/>
            <a:endParaRPr lang="en-US" altLang="en-US" sz="2200" smtClean="0">
              <a:latin typeface="Verdana" panose="020B0604030504040204" pitchFamily="34" charset="0"/>
            </a:endParaRPr>
          </a:p>
          <a:p>
            <a:pPr lvl="1"/>
            <a:endParaRPr lang="en-US" altLang="en-US" sz="2200" smtClean="0">
              <a:latin typeface="Verdana" panose="020B0604030504040204" pitchFamily="34" charset="0"/>
            </a:endParaRPr>
          </a:p>
          <a:p>
            <a:endParaRPr lang="en-US" altLang="en-US" sz="24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Families Vary (continued)</a:t>
            </a:r>
            <a:endParaRPr lang="en-US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>
                <a:latin typeface="Verdana" panose="020B0604030504040204" pitchFamily="34" charset="0"/>
              </a:rPr>
              <a:t>Its members can vary greatly in age.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Can include multiple generations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Can include people who are not related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It can include people who are related by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Marriage.</a:t>
            </a:r>
          </a:p>
        </p:txBody>
      </p:sp>
    </p:spTree>
  </p:cSld>
  <p:clrMapOvr>
    <a:masterClrMapping/>
  </p:clrMapOvr>
  <p:transition spd="slow"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Types of Families</a:t>
            </a: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Nuclear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Insular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Extended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Embedded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Single parent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Step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Blended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Adoptive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Foster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Communal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Kinship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Gay 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Lesbian</a:t>
            </a:r>
          </a:p>
          <a:p>
            <a:endParaRPr lang="en-US" altLang="en-US" sz="2400" smtClean="0">
              <a:latin typeface="Verdana" panose="020B0604030504040204" pitchFamily="34" charset="0"/>
            </a:endParaRP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Families and Stress</a:t>
            </a:r>
            <a:endParaRPr lang="en-US" sz="3200" dirty="0"/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79563"/>
            <a:ext cx="4038600" cy="4525962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It’s important to take into account the strengths of families in stress who manage to socialize their children successfully.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Family structures. 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Classism, racism, and sexism,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Culture and ethnic biases.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  <a:p>
            <a:r>
              <a:rPr lang="en-US" altLang="en-US" smtClean="0">
                <a:latin typeface="Verdana" panose="020B0604030504040204" pitchFamily="34" charset="0"/>
              </a:rPr>
              <a:t>You can’t take families out of their cultural context.</a:t>
            </a:r>
          </a:p>
        </p:txBody>
      </p:sp>
    </p:spTree>
  </p:cSld>
  <p:clrMapOvr>
    <a:masterClrMapping/>
  </p:clrMapOvr>
  <p:transition spd="slow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Functional Family</a:t>
            </a:r>
            <a:endParaRPr lang="en-US" sz="3200" dirty="0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latin typeface="Verdana" panose="020B0604030504040204" pitchFamily="34" charset="0"/>
              </a:rPr>
              <a:t>Functional Family varies from Culture to culture.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Easy to see family as dysfunctional when its patterns or structure are different from your image. </a:t>
            </a:r>
          </a:p>
          <a:p>
            <a:r>
              <a:rPr lang="en-US" altLang="en-US" sz="2800" smtClean="0">
                <a:latin typeface="Verdana" panose="020B0604030504040204" pitchFamily="34" charset="0"/>
              </a:rPr>
              <a:t>Time to give legitimacy to cultural differences and alternative lifestyles.</a:t>
            </a:r>
          </a:p>
        </p:txBody>
      </p:sp>
    </p:spTree>
  </p:cSld>
  <p:clrMapOvr>
    <a:masterClrMapping/>
  </p:clrMapOvr>
  <p:transition spd="slow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Cultural Differences and Lifestyles</a:t>
            </a:r>
            <a:endParaRPr lang="en-US" sz="32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altLang="en-US" sz="2800" smtClean="0">
                <a:latin typeface="Verdana" panose="020B0604030504040204" pitchFamily="34" charset="0"/>
              </a:rPr>
              <a:t>Term broken family</a:t>
            </a:r>
          </a:p>
          <a:p>
            <a:pPr marL="514350" indent="-457200"/>
            <a:r>
              <a:rPr lang="en-US" altLang="en-US" sz="2800" smtClean="0">
                <a:latin typeface="Verdana" panose="020B0604030504040204" pitchFamily="34" charset="0"/>
              </a:rPr>
              <a:t>Making generalizations about family structure.</a:t>
            </a:r>
          </a:p>
          <a:p>
            <a:pPr marL="514350" indent="-457200"/>
            <a:r>
              <a:rPr lang="en-US" altLang="en-US" sz="2800" smtClean="0">
                <a:latin typeface="Verdana" panose="020B0604030504040204" pitchFamily="34" charset="0"/>
              </a:rPr>
              <a:t>Family structure stereotypes.</a:t>
            </a:r>
          </a:p>
          <a:p>
            <a:pPr marL="514350" indent="-457200"/>
            <a:r>
              <a:rPr lang="en-US" altLang="en-US" sz="2800" smtClean="0">
                <a:latin typeface="Verdana" panose="020B0604030504040204" pitchFamily="34" charset="0"/>
              </a:rPr>
              <a:t>Differences as deficits</a:t>
            </a:r>
          </a:p>
        </p:txBody>
      </p:sp>
    </p:spTree>
  </p:cSld>
  <p:clrMapOvr>
    <a:masterClrMapping/>
  </p:clrMapOvr>
  <p:transition spd="slow" advTm="0"/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mott_design.pot</Template>
  <TotalTime>296</TotalTime>
  <Words>632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mott_design</vt:lpstr>
      <vt:lpstr>PowerPoint Presentation</vt:lpstr>
      <vt:lpstr>Learning Outcomes</vt:lpstr>
      <vt:lpstr>Family Concept</vt:lpstr>
      <vt:lpstr>Ways in Which Families Can Vary</vt:lpstr>
      <vt:lpstr>Families Vary (continued)</vt:lpstr>
      <vt:lpstr>Types of Families</vt:lpstr>
      <vt:lpstr>Families and Stress</vt:lpstr>
      <vt:lpstr>Functional Family</vt:lpstr>
      <vt:lpstr>Cultural Differences and Lifestyles</vt:lpstr>
      <vt:lpstr>Successful Families</vt:lpstr>
      <vt:lpstr>Dysfunctional Families</vt:lpstr>
      <vt:lpstr>Traits of Successful Families</vt:lpstr>
      <vt:lpstr>Successful Families (continued)</vt:lpstr>
      <vt:lpstr>Images of Successful Families</vt:lpstr>
      <vt:lpstr>Stress As a Positive Force</vt:lpstr>
      <vt:lpstr>Studies of Resilient Children</vt:lpstr>
      <vt:lpstr>Resilient Children </vt:lpstr>
      <vt:lpstr>Helping All Children Become Resilient</vt:lpstr>
      <vt:lpstr>For Discussion</vt:lpstr>
    </vt:vector>
  </TitlesOfParts>
  <Company>Workflow Data Systems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Dunn</dc:creator>
  <cp:lastModifiedBy>smithmh</cp:lastModifiedBy>
  <cp:revision>53</cp:revision>
  <dcterms:created xsi:type="dcterms:W3CDTF">2013-03-28T15:13:34Z</dcterms:created>
  <dcterms:modified xsi:type="dcterms:W3CDTF">2017-12-21T17:44:46Z</dcterms:modified>
</cp:coreProperties>
</file>