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314" r:id="rId3"/>
    <p:sldId id="316" r:id="rId4"/>
    <p:sldId id="318" r:id="rId5"/>
    <p:sldId id="319" r:id="rId6"/>
    <p:sldId id="320" r:id="rId7"/>
    <p:sldId id="321" r:id="rId8"/>
    <p:sldId id="322" r:id="rId9"/>
    <p:sldId id="323" r:id="rId10"/>
    <p:sldId id="324" r:id="rId11"/>
    <p:sldId id="325" r:id="rId12"/>
    <p:sldId id="326" r:id="rId13"/>
    <p:sldId id="327" r:id="rId14"/>
    <p:sldId id="333" r:id="rId15"/>
    <p:sldId id="328" r:id="rId16"/>
    <p:sldId id="329" r:id="rId17"/>
    <p:sldId id="330" r:id="rId18"/>
    <p:sldId id="331" r:id="rId19"/>
    <p:sldId id="332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0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63B94"/>
    <a:srgbClr val="364395"/>
    <a:srgbClr val="C2C9E6"/>
    <a:srgbClr val="131442"/>
    <a:srgbClr val="D99A29"/>
    <a:srgbClr val="214C90"/>
    <a:srgbClr val="B2D233"/>
    <a:srgbClr val="1191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>
        <p:scale>
          <a:sx n="76" d="100"/>
          <a:sy n="76" d="100"/>
        </p:scale>
        <p:origin x="-1224" y="12"/>
      </p:cViewPr>
      <p:guideLst>
        <p:guide orient="horz" pos="201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E458AFA9-CBB7-4322-B947-29FC1F10A439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pitchFamily="-84" charset="0"/>
                <a:ea typeface="ＭＳ Ｐゴシック" pitchFamily="-84" charset="-128"/>
                <a:cs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FFA8B54-642C-4534-8B38-6A6263FF99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5894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fld id="{D21866F5-1D4D-4655-8C52-E3DFECA2ABC6}" type="datetime1">
              <a:rPr lang="en-US"/>
              <a:pPr>
                <a:defRPr/>
              </a:pPr>
              <a:t>12/21/2017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F44C2C2-CB1F-4949-927B-F48F829A20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5443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4C2C2-CB1F-4949-927B-F48F829A205A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9159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4C2C2-CB1F-4949-927B-F48F829A205A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985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4C2C2-CB1F-4949-927B-F48F829A205A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743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F44C2C2-CB1F-4949-927B-F48F829A205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77663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3" name="Picture 8" descr="Pearson_Bound_Whit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396038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9" descr="Pearson_Strap_Bound_Whit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10325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75" y="0"/>
            <a:ext cx="9140825" cy="1600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Child, Family, and Community: 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sz="3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Family-Centered Early Care and Education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7</a:t>
            </a:r>
            <a:r>
              <a:rPr lang="en-US" baseline="300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th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 Edition</a:t>
            </a:r>
          </a:p>
          <a:p>
            <a:pPr algn="ctr">
              <a:lnSpc>
                <a:spcPct val="90000"/>
              </a:lnSpc>
              <a:spcAft>
                <a:spcPts val="125"/>
              </a:spcAft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Verdana" pitchFamily="-84" charset="0"/>
                <a:ea typeface="ＭＳ Ｐゴシック" pitchFamily="-84" charset="-128"/>
              </a:rPr>
              <a:t>Janet Gonzalez-Mena</a:t>
            </a:r>
          </a:p>
        </p:txBody>
      </p:sp>
      <p:sp>
        <p:nvSpPr>
          <p:cNvPr id="6" name="Text Box 47"/>
          <p:cNvSpPr txBox="1">
            <a:spLocks noChangeArrowheads="1"/>
          </p:cNvSpPr>
          <p:nvPr userDrawn="1"/>
        </p:nvSpPr>
        <p:spPr bwMode="auto">
          <a:xfrm>
            <a:off x="2019300" y="6434138"/>
            <a:ext cx="5029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 All Rights Reserved</a:t>
            </a:r>
          </a:p>
        </p:txBody>
      </p:sp>
      <p:sp>
        <p:nvSpPr>
          <p:cNvPr id="7" name="Rectangle 17"/>
          <p:cNvSpPr>
            <a:spLocks noChangeArrowheads="1"/>
          </p:cNvSpPr>
          <p:nvPr userDrawn="1"/>
        </p:nvSpPr>
        <p:spPr bwMode="auto">
          <a:xfrm>
            <a:off x="2819400" y="1295400"/>
            <a:ext cx="3429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US" altLang="en-US" sz="120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8371870"/>
      </p:ext>
    </p:extLst>
  </p:cSld>
  <p:clrMapOvr>
    <a:masterClrMapping/>
  </p:clrMapOvr>
  <p:transition spd="slow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85800"/>
          </a:xfrm>
          <a:noFill/>
          <a:ln>
            <a:noFill/>
          </a:ln>
        </p:spPr>
        <p:txBody>
          <a:bodyPr/>
          <a:lstStyle>
            <a:lvl1pPr algn="l">
              <a:defRPr sz="11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701783"/>
      </p:ext>
    </p:extLst>
  </p:cSld>
  <p:clrMapOvr>
    <a:masterClrMapping/>
  </p:clrMapOvr>
  <p:transition spd="slow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229600" cy="685800"/>
          </a:xfrm>
          <a:noFill/>
          <a:ln>
            <a:noFill/>
          </a:ln>
        </p:spPr>
        <p:txBody>
          <a:bodyPr anchor="b" anchorCtr="1"/>
          <a:lstStyle>
            <a:lvl1pPr algn="ctr">
              <a:defRPr sz="1400">
                <a:solidFill>
                  <a:srgbClr val="00000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817443"/>
      </p:ext>
    </p:extLst>
  </p:cSld>
  <p:clrMapOvr>
    <a:masterClrMapping/>
  </p:clrMapOvr>
  <p:transition spd="slow" advTm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5795370"/>
      </p:ext>
    </p:extLst>
  </p:cSld>
  <p:clrMapOvr>
    <a:masterClrMapping/>
  </p:clrMapOvr>
  <p:transition spd="slow" advTm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11812944"/>
      </p:ext>
    </p:extLst>
  </p:cSld>
  <p:clrMapOvr>
    <a:masterClrMapping/>
  </p:clrMapOvr>
  <p:transition spd="slow" advTm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5403023"/>
      </p:ext>
    </p:extLst>
  </p:cSld>
  <p:clrMapOvr>
    <a:masterClrMapping/>
  </p:clrMapOvr>
  <p:transition spd="slow" advTm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900159"/>
      </p:ext>
    </p:extLst>
  </p:cSld>
  <p:clrMapOvr>
    <a:masterClrMapping/>
  </p:clrMapOvr>
  <p:transition spd="slow" advTm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9588" y="0"/>
            <a:ext cx="2284412" cy="6126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5" y="0"/>
            <a:ext cx="6704013" cy="6126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90570"/>
      </p:ext>
    </p:extLst>
  </p:cSld>
  <p:clrMapOvr>
    <a:masterClrMapping/>
  </p:clrMapOvr>
  <p:transition spd="slow" advTm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pitchFamily="-8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pitchFamily="-1" charset="0"/>
                <a:ea typeface="ＭＳ Ｐゴシック" pitchFamily="-1" charset="-128"/>
                <a:cs typeface="ＭＳ Ｐゴシック" pitchFamily="-1" charset="-128"/>
              </a:defRPr>
            </a:lvl1pPr>
          </a:lstStyle>
          <a:p>
            <a:pPr>
              <a:defRPr/>
            </a:pPr>
            <a:r>
              <a:rPr lang="en-US" smtClean="0"/>
              <a:t>13-&lt;2&gt;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65427A8A-2E0F-4146-995A-588E16AD059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27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47045"/>
      </p:ext>
    </p:extLst>
  </p:cSld>
  <p:clrMapOvr>
    <a:masterClrMapping/>
  </p:clrMapOvr>
  <p:transition spd="slow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214C90"/>
          </a:solidFill>
          <a:ln>
            <a:solidFill>
              <a:srgbClr val="214C90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 sz="2600"/>
            </a:lvl1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4028"/>
      </p:ext>
    </p:extLst>
  </p:cSld>
  <p:clrMapOvr>
    <a:masterClrMapping/>
  </p:clrMapOvr>
  <p:transition spd="slow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525963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849807"/>
      </p:ext>
    </p:extLst>
  </p:cSld>
  <p:clrMapOvr>
    <a:masterClrMapping/>
  </p:clrMapOvr>
  <p:transition spd="slow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7496C3"/>
            </a:solidFill>
          </a:ln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761037"/>
            <a:ext cx="8229600" cy="563563"/>
          </a:xfrm>
        </p:spPr>
        <p:txBody>
          <a:bodyPr anchor="ctr"/>
          <a:lstStyle>
            <a:lvl1pPr marL="342900" indent="-4763" algn="ctr">
              <a:buNone/>
              <a:tabLst>
                <a:tab pos="7773988" algn="l"/>
              </a:tabLst>
              <a:defRPr sz="1400"/>
            </a:lvl1pPr>
            <a:lvl2pPr algn="ctr">
              <a:buNone/>
              <a:tabLst>
                <a:tab pos="7773988" algn="l"/>
              </a:tabLst>
              <a:defRPr sz="1400"/>
            </a:lvl2pPr>
            <a:lvl3pPr algn="ctr">
              <a:buNone/>
              <a:tabLst>
                <a:tab pos="7773988" algn="l"/>
              </a:tabLst>
              <a:defRPr sz="1400"/>
            </a:lvl3pPr>
            <a:lvl4pPr algn="ctr">
              <a:buNone/>
              <a:tabLst>
                <a:tab pos="7773988" algn="l"/>
              </a:tabLst>
              <a:defRPr sz="1400"/>
            </a:lvl4pPr>
            <a:lvl5pPr algn="ctr">
              <a:buNone/>
              <a:tabLst>
                <a:tab pos="7773988" algn="l"/>
              </a:tabLst>
              <a:defRPr sz="1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3693"/>
      </p:ext>
    </p:extLst>
  </p:cSld>
  <p:clrMapOvr>
    <a:masterClrMapping/>
  </p:clrMapOvr>
  <p:transition spd="slow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711376"/>
      </p:ext>
    </p:extLst>
  </p:cSld>
  <p:clrMapOvr>
    <a:masterClrMapping/>
  </p:clrMapOvr>
  <p:transition spd="slow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66925"/>
            <a:ext cx="7772400" cy="1362075"/>
          </a:xfrm>
          <a:noFill/>
          <a:ln>
            <a:noFill/>
          </a:ln>
        </p:spPr>
        <p:txBody>
          <a:bodyPr anchorCtr="1"/>
          <a:lstStyle>
            <a:lvl1pPr algn="ctr">
              <a:defRPr sz="3600" b="0" cap="none">
                <a:solidFill>
                  <a:srgbClr val="1191D0"/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52813"/>
            <a:ext cx="7772400" cy="1500187"/>
          </a:xfrm>
        </p:spPr>
        <p:txBody>
          <a:bodyPr anchor="b"/>
          <a:lstStyle>
            <a:lvl1pPr marL="0" indent="0" algn="ctr">
              <a:buNone/>
              <a:defRPr sz="28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1718168"/>
      </p:ext>
    </p:extLst>
  </p:cSld>
  <p:clrMapOvr>
    <a:masterClrMapping/>
  </p:clrMapOvr>
  <p:transition spd="slow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193272"/>
      </p:ext>
    </p:extLst>
  </p:cSld>
  <p:clrMapOvr>
    <a:masterClrMapping/>
  </p:clrMapOvr>
  <p:transition spd="slow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81204"/>
      </p:ext>
    </p:extLst>
  </p:cSld>
  <p:clrMapOvr>
    <a:masterClrMapping/>
  </p:clrMapOvr>
  <p:transition spd="slow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-19050" y="0"/>
            <a:ext cx="9163050" cy="13716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5"/>
          <p:cNvSpPr>
            <a:spLocks noChangeArrowheads="1"/>
          </p:cNvSpPr>
          <p:nvPr/>
        </p:nvSpPr>
        <p:spPr bwMode="gray">
          <a:xfrm>
            <a:off x="-9525" y="6400800"/>
            <a:ext cx="9153525" cy="457200"/>
          </a:xfrm>
          <a:prstGeom prst="rect">
            <a:avLst/>
          </a:prstGeom>
          <a:solidFill>
            <a:srgbClr val="214C90"/>
          </a:solidFill>
          <a:ln w="9525">
            <a:solidFill>
              <a:srgbClr val="214C90"/>
            </a:solidFill>
            <a:miter lim="800000"/>
            <a:headEnd/>
            <a:tailEnd/>
          </a:ln>
        </p:spPr>
        <p:txBody>
          <a:bodyPr wrap="none" lIns="0" tIns="0" rIns="0" bIns="0" anchor="ctr"/>
          <a:lstStyle>
            <a:lvl1pPr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4572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endParaRPr lang="en-US" altLang="en-US" smtClean="0"/>
          </a:p>
        </p:txBody>
      </p:sp>
      <p:pic>
        <p:nvPicPr>
          <p:cNvPr id="1029" name="Picture 8" descr="Pearson_Bound_White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1588" y="6400800"/>
            <a:ext cx="1533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9" descr="Pearson_Strap_Bound_White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75" y="6400800"/>
            <a:ext cx="1766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47"/>
          <p:cNvSpPr txBox="1">
            <a:spLocks noChangeArrowheads="1"/>
          </p:cNvSpPr>
          <p:nvPr/>
        </p:nvSpPr>
        <p:spPr bwMode="auto">
          <a:xfrm>
            <a:off x="1600200" y="6400800"/>
            <a:ext cx="56292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Child, Family, and Community: </a:t>
            </a:r>
          </a:p>
          <a:p>
            <a:pPr>
              <a:defRPr/>
            </a:pPr>
            <a:r>
              <a:rPr lang="en-US" altLang="en-US" sz="900" i="1" dirty="0" smtClean="0">
                <a:solidFill>
                  <a:srgbClr val="FFFFFF"/>
                </a:solidFill>
                <a:latin typeface="Verdana" panose="020B0604030504040204" pitchFamily="34" charset="0"/>
              </a:rPr>
              <a:t>Family-Centered Early Care and Education, 7e</a:t>
            </a:r>
            <a:endParaRPr lang="en-US" altLang="en-US" sz="900" dirty="0" smtClean="0">
              <a:solidFill>
                <a:srgbClr val="FFFFFF"/>
              </a:solidFill>
              <a:latin typeface="Verdana" panose="020B0604030504040204" pitchFamily="34" charset="0"/>
            </a:endParaRPr>
          </a:p>
          <a:p>
            <a:pPr>
              <a:defRPr/>
            </a:pPr>
            <a:r>
              <a:rPr lang="en-US" altLang="en-US" sz="900" dirty="0" smtClean="0">
                <a:solidFill>
                  <a:srgbClr val="FFFFFF"/>
                </a:solidFill>
                <a:latin typeface="Verdana" panose="020B0604030504040204" pitchFamily="34" charset="0"/>
              </a:rPr>
              <a:t>Janet Gonzalez-Mena</a:t>
            </a:r>
          </a:p>
        </p:txBody>
      </p:sp>
      <p:sp>
        <p:nvSpPr>
          <p:cNvPr id="1032" name="Text Box 47"/>
          <p:cNvSpPr txBox="1">
            <a:spLocks noChangeArrowheads="1"/>
          </p:cNvSpPr>
          <p:nvPr userDrawn="1"/>
        </p:nvSpPr>
        <p:spPr bwMode="auto">
          <a:xfrm>
            <a:off x="4495800" y="6400800"/>
            <a:ext cx="327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Copyright © 2017, 2013, 2009 by Pearson Education, Inc.</a:t>
            </a:r>
          </a:p>
          <a:p>
            <a:pPr algn="r">
              <a:defRPr/>
            </a:pPr>
            <a:r>
              <a:rPr lang="en-US" altLang="en-US" sz="900" dirty="0" smtClean="0">
                <a:solidFill>
                  <a:schemeClr val="bg1"/>
                </a:solidFill>
                <a:latin typeface="Verdana" panose="020B0604030504040204" pitchFamily="34" charset="0"/>
              </a:rPr>
              <a:t>All Rights Reserved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42" r:id="rId1"/>
    <p:sldLayoutId id="2147484927" r:id="rId2"/>
    <p:sldLayoutId id="2147484928" r:id="rId3"/>
    <p:sldLayoutId id="2147484929" r:id="rId4"/>
    <p:sldLayoutId id="2147484930" r:id="rId5"/>
    <p:sldLayoutId id="2147484931" r:id="rId6"/>
    <p:sldLayoutId id="2147484932" r:id="rId7"/>
    <p:sldLayoutId id="2147484933" r:id="rId8"/>
    <p:sldLayoutId id="2147484934" r:id="rId9"/>
    <p:sldLayoutId id="2147484935" r:id="rId10"/>
    <p:sldLayoutId id="2147484936" r:id="rId11"/>
    <p:sldLayoutId id="2147484937" r:id="rId12"/>
    <p:sldLayoutId id="2147484938" r:id="rId13"/>
    <p:sldLayoutId id="2147484939" r:id="rId14"/>
    <p:sldLayoutId id="2147484940" r:id="rId15"/>
    <p:sldLayoutId id="2147484941" r:id="rId16"/>
    <p:sldLayoutId id="2147484943" r:id="rId17"/>
  </p:sldLayoutIdLst>
  <p:transition spd="slow" advTm="0"/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>
              <a:srgbClr val="000000">
                <a:alpha val="75000"/>
              </a:srgbClr>
            </a:outerShdw>
          </a:effectLst>
          <a:latin typeface="Verdana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effectLst>
            <a:outerShdw blurRad="38100" dist="38100" dir="2700000" algn="tl">
              <a:srgbClr val="000000"/>
            </a:outerShdw>
          </a:effectLst>
          <a:latin typeface="Verdana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214C90"/>
        </a:buClr>
        <a:buFont typeface="Times" panose="02020603050405020304" pitchFamily="18" charset="0"/>
        <a:buChar char="•"/>
        <a:defRPr sz="3000">
          <a:solidFill>
            <a:schemeClr val="tx1"/>
          </a:solidFill>
          <a:latin typeface="Verdana"/>
          <a:ea typeface="+mn-ea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Verdana"/>
          <a:ea typeface="+mn-ea"/>
          <a:cs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Arial" panose="020B0604020202020204" pitchFamily="34" charset="0"/>
        <a:buChar char="•"/>
        <a:defRPr sz="2600">
          <a:solidFill>
            <a:schemeClr val="tx1"/>
          </a:solidFill>
          <a:latin typeface="Verdana"/>
          <a:ea typeface="+mn-ea"/>
          <a:cs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lr>
          <a:srgbClr val="1191D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Verdana"/>
          <a:ea typeface="+mn-ea"/>
          <a:cs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lr>
          <a:srgbClr val="B2D233"/>
        </a:buClr>
        <a:buFont typeface="Lucida Grande" pitchFamily="-84" charset="0"/>
        <a:buChar char="-"/>
        <a:defRPr sz="2200">
          <a:solidFill>
            <a:schemeClr val="tx1"/>
          </a:solidFill>
          <a:latin typeface="Verdana"/>
          <a:ea typeface="+mn-ea"/>
          <a:cs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lr>
          <a:srgbClr val="2D5E2F"/>
        </a:buClr>
        <a:buFont typeface="Times" charset="0"/>
        <a:buChar char="•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4495800" y="1800225"/>
            <a:ext cx="426720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ClrTx/>
              <a:buFontTx/>
              <a:buNone/>
            </a:pPr>
            <a:r>
              <a:rPr lang="en-US" altLang="en-US" sz="2800" dirty="0"/>
              <a:t>Chapter </a:t>
            </a:r>
            <a:r>
              <a:rPr lang="en-US" altLang="en-US" sz="2800" dirty="0" smtClean="0"/>
              <a:t>13: Early Care and Education Programs as Community Resources</a:t>
            </a:r>
            <a:endParaRPr lang="en-US" altLang="en-US" sz="2800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306888" y="4114800"/>
            <a:ext cx="4625975" cy="1906675"/>
          </a:xfrm>
          <a:prstGeom prst="rect">
            <a:avLst/>
          </a:prstGeom>
        </p:spPr>
        <p:txBody>
          <a:bodyPr anchor="t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14C90"/>
              </a:buClr>
              <a:buFont typeface="Times" panose="02020603050405020304" pitchFamily="18" charset="0"/>
              <a:buChar char="•"/>
              <a:defRPr sz="30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Wingdings" panose="05000000000000000000" pitchFamily="2" charset="2"/>
              <a:buChar char="§"/>
              <a:defRPr sz="28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Arial" panose="020B0604020202020204" pitchFamily="34" charset="0"/>
              <a:buChar char="•"/>
              <a:defRPr sz="26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191D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2D233"/>
              </a:buClr>
              <a:buFont typeface="Lucida Grande" pitchFamily="-84" charset="0"/>
              <a:buChar char="-"/>
              <a:defRPr sz="2200">
                <a:solidFill>
                  <a:schemeClr val="tx1"/>
                </a:solidFill>
                <a:latin typeface="Verdana"/>
                <a:ea typeface="+mn-ea"/>
                <a:cs typeface="ＭＳ Ｐゴシック" charset="-128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2D5E2F"/>
              </a:buClr>
              <a:buFont typeface="Times" charset="0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algn="ctr">
              <a:lnSpc>
                <a:spcPct val="90000"/>
              </a:lnSpc>
              <a:defRPr/>
            </a:pPr>
            <a:endParaRPr lang="en-US" altLang="en-US" sz="1600" kern="0" dirty="0"/>
          </a:p>
          <a:p>
            <a:pPr marL="0" indent="0" algn="ctr">
              <a:lnSpc>
                <a:spcPct val="90000"/>
              </a:lnSpc>
              <a:buFont typeface="Times" panose="02020603050405020304" pitchFamily="18" charset="0"/>
              <a:buNone/>
              <a:defRPr/>
            </a:pPr>
            <a:r>
              <a:rPr lang="en-US" altLang="en-US" sz="2400" kern="0" dirty="0" smtClean="0"/>
              <a:t>Dr. </a:t>
            </a:r>
            <a:r>
              <a:rPr lang="en-US" altLang="en-US" sz="2400" kern="0" smtClean="0"/>
              <a:t>Smith</a:t>
            </a:r>
            <a:endParaRPr lang="en-US" altLang="en-US" sz="2400" kern="0" dirty="0"/>
          </a:p>
        </p:txBody>
      </p:sp>
      <p:pic>
        <p:nvPicPr>
          <p:cNvPr id="6148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800225"/>
            <a:ext cx="3535363" cy="437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The State of Childcare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The State of Child Care in the United States Today.</a:t>
            </a:r>
          </a:p>
          <a:p>
            <a:pPr lvl="1"/>
            <a:r>
              <a:rPr lang="en-US" dirty="0" smtClean="0"/>
              <a:t>Behind other countries</a:t>
            </a:r>
          </a:p>
          <a:p>
            <a:pPr lvl="1"/>
            <a:r>
              <a:rPr lang="en-US" dirty="0" smtClean="0"/>
              <a:t>Struggling to provide quality care</a:t>
            </a:r>
          </a:p>
          <a:p>
            <a:pPr lvl="1"/>
            <a:r>
              <a:rPr lang="en-US" dirty="0" smtClean="0"/>
              <a:t>Raise salaries to living wage</a:t>
            </a:r>
          </a:p>
          <a:p>
            <a:pPr lvl="1"/>
            <a:r>
              <a:rPr lang="en-US" dirty="0" smtClean="0"/>
              <a:t>Trained workforce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708092"/>
      </p:ext>
    </p:extLst>
  </p:cSld>
  <p:clrMapOvr>
    <a:masterClrMapping/>
  </p:clrMapOvr>
  <p:transition spd="slow" advTm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Affordability and Availability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Q</a:t>
            </a:r>
            <a:r>
              <a:rPr lang="en-US" sz="2800" dirty="0" smtClean="0"/>
              <a:t>uality programs cost.</a:t>
            </a:r>
          </a:p>
          <a:p>
            <a:pPr lvl="1"/>
            <a:r>
              <a:rPr lang="en-US" dirty="0" smtClean="0"/>
              <a:t>Double bind</a:t>
            </a:r>
          </a:p>
          <a:p>
            <a:pPr lvl="1"/>
            <a:r>
              <a:rPr lang="en-US" dirty="0" smtClean="0"/>
              <a:t>Families who need care most can’t afford it</a:t>
            </a:r>
          </a:p>
          <a:p>
            <a:pPr lvl="1"/>
            <a:r>
              <a:rPr lang="en-US" dirty="0" smtClean="0"/>
              <a:t>More low-income families than ever before</a:t>
            </a:r>
          </a:p>
          <a:p>
            <a:pPr lvl="1"/>
            <a:r>
              <a:rPr lang="en-US" dirty="0" smtClean="0"/>
              <a:t>Head Start called FACES</a:t>
            </a:r>
          </a:p>
          <a:p>
            <a:pPr marL="0" indent="0">
              <a:buNone/>
            </a:pPr>
            <a:endParaRPr lang="en-US" sz="2800" dirty="0" smtClean="0"/>
          </a:p>
          <a:p>
            <a:endParaRPr lang="en-US" sz="2400" dirty="0"/>
          </a:p>
          <a:p>
            <a:pPr marL="457200" lvl="1" indent="0">
              <a:buNone/>
            </a:pP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206503870"/>
      </p:ext>
    </p:extLst>
  </p:cSld>
  <p:clrMapOvr>
    <a:masterClrMapping/>
  </p:clrMapOvr>
  <p:transition spd="slow" advTm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09" y="0"/>
            <a:ext cx="9163050" cy="1371600"/>
          </a:xfrm>
        </p:spPr>
        <p:txBody>
          <a:bodyPr/>
          <a:lstStyle/>
          <a:p>
            <a:r>
              <a:rPr lang="en-US" sz="3200" dirty="0" smtClean="0"/>
              <a:t>Status and Salaries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 smtClean="0"/>
              <a:t>Whitebook</a:t>
            </a:r>
            <a:r>
              <a:rPr lang="en-US" sz="2800" dirty="0" smtClean="0"/>
              <a:t> and Sakai (2004)</a:t>
            </a:r>
          </a:p>
          <a:p>
            <a:pPr lvl="1"/>
            <a:r>
              <a:rPr lang="en-US" dirty="0" smtClean="0"/>
              <a:t>Lower salary/ higher turnover</a:t>
            </a:r>
          </a:p>
          <a:p>
            <a:pPr lvl="1"/>
            <a:r>
              <a:rPr lang="en-US" dirty="0" smtClean="0"/>
              <a:t>Lower quality of service</a:t>
            </a:r>
          </a:p>
          <a:p>
            <a:pPr lvl="1"/>
            <a:r>
              <a:rPr lang="en-US" dirty="0" smtClean="0"/>
              <a:t>Poor development outcomes</a:t>
            </a:r>
          </a:p>
          <a:p>
            <a:pPr lvl="1"/>
            <a:r>
              <a:rPr lang="en-US" dirty="0" smtClean="0"/>
              <a:t>Less Likely/responsive caregiving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19008609"/>
      </p:ext>
    </p:extLst>
  </p:cSld>
  <p:clrMapOvr>
    <a:masterClrMapping/>
  </p:clrMapOvr>
  <p:transition spd="slow" advTm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Looking at Quality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Defining, measuring and monitoring quality.</a:t>
            </a:r>
          </a:p>
          <a:p>
            <a:endParaRPr lang="en-US" sz="2800" dirty="0"/>
          </a:p>
          <a:p>
            <a:r>
              <a:rPr lang="en-US" sz="2800" dirty="0" smtClean="0"/>
              <a:t>Definition of quality is subjective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65144"/>
      </p:ext>
    </p:extLst>
  </p:cSld>
  <p:clrMapOvr>
    <a:masterClrMapping/>
  </p:clrMapOvr>
  <p:transition spd="slow" advTm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Quality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sz="2800" dirty="0"/>
              <a:t>Three variables that influence quality (</a:t>
            </a:r>
            <a:r>
              <a:rPr lang="en-US" sz="2800" dirty="0" smtClean="0"/>
              <a:t>1979).</a:t>
            </a:r>
          </a:p>
          <a:p>
            <a:pPr marL="914400" lvl="1" indent="-457200"/>
            <a:r>
              <a:rPr lang="en-US" dirty="0" smtClean="0"/>
              <a:t>Group size</a:t>
            </a:r>
          </a:p>
          <a:p>
            <a:pPr marL="914400" lvl="1" indent="-457200"/>
            <a:r>
              <a:rPr lang="en-US" dirty="0" smtClean="0"/>
              <a:t>Caregiver-Child-ratio</a:t>
            </a:r>
          </a:p>
          <a:p>
            <a:pPr marL="914400" lvl="1" indent="-457200"/>
            <a:r>
              <a:rPr lang="en-US" dirty="0" smtClean="0"/>
              <a:t>Caregiver </a:t>
            </a:r>
            <a:r>
              <a:rPr lang="en-US" dirty="0"/>
              <a:t>Qualification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5583344"/>
      </p:ext>
    </p:extLst>
  </p:cSld>
  <p:clrMapOvr>
    <a:masterClrMapping/>
  </p:clrMapOvr>
  <p:transition spd="slow" advTm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NAEYC Accreditation Standard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Four Focus Groups</a:t>
            </a:r>
          </a:p>
          <a:p>
            <a:pPr lvl="1"/>
            <a:r>
              <a:rPr lang="en-US" dirty="0" smtClean="0"/>
              <a:t>Children</a:t>
            </a:r>
          </a:p>
          <a:p>
            <a:pPr lvl="1"/>
            <a:r>
              <a:rPr lang="en-US" dirty="0" smtClean="0"/>
              <a:t>Teaching Staff</a:t>
            </a:r>
          </a:p>
          <a:p>
            <a:pPr lvl="1"/>
            <a:r>
              <a:rPr lang="en-US" dirty="0" smtClean="0"/>
              <a:t>Family and Community Partnerships</a:t>
            </a:r>
          </a:p>
          <a:p>
            <a:pPr lvl="1"/>
            <a:r>
              <a:rPr lang="en-US" dirty="0" smtClean="0"/>
              <a:t>Leadership and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378863"/>
      </p:ext>
    </p:extLst>
  </p:cSld>
  <p:clrMapOvr>
    <a:masterClrMapping/>
  </p:clrMapOvr>
  <p:transition spd="slow" advTm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Adult-Child Interactions in ECE Settings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457200"/>
            <a:r>
              <a:rPr lang="en-US" sz="2800" dirty="0" smtClean="0"/>
              <a:t>Program Model</a:t>
            </a:r>
          </a:p>
          <a:p>
            <a:pPr marL="914400" lvl="1" indent="-457200"/>
            <a:r>
              <a:rPr lang="en-US" dirty="0" smtClean="0"/>
              <a:t>Relationships</a:t>
            </a:r>
          </a:p>
          <a:p>
            <a:pPr marL="914400" lvl="1" indent="-457200"/>
            <a:r>
              <a:rPr lang="en-US" dirty="0" smtClean="0"/>
              <a:t>Frequency of interactions</a:t>
            </a:r>
          </a:p>
          <a:p>
            <a:pPr marL="914400" lvl="1" indent="-457200"/>
            <a:r>
              <a:rPr lang="en-US" dirty="0" smtClean="0"/>
              <a:t>Group size</a:t>
            </a:r>
          </a:p>
          <a:p>
            <a:pPr marL="914400" lvl="1" indent="-457200"/>
            <a:r>
              <a:rPr lang="en-US" dirty="0" smtClean="0"/>
              <a:t>Place family have in program</a:t>
            </a:r>
          </a:p>
          <a:p>
            <a:pPr marL="914400" lvl="1" indent="-457200"/>
            <a:r>
              <a:rPr lang="en-US" dirty="0" smtClean="0"/>
              <a:t>Opportunities</a:t>
            </a:r>
          </a:p>
          <a:p>
            <a:pPr lvl="2"/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4129252"/>
      </p:ext>
    </p:extLst>
  </p:cSld>
  <p:clrMapOvr>
    <a:masterClrMapping/>
  </p:clrMapOvr>
  <p:transition spd="slow" advTm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Children with Special Needs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Including Everybody:</a:t>
            </a:r>
          </a:p>
          <a:p>
            <a:pPr lvl="1"/>
            <a:r>
              <a:rPr lang="en-US" dirty="0" smtClean="0"/>
              <a:t>Special Education versus Child care programs.</a:t>
            </a:r>
          </a:p>
          <a:p>
            <a:pPr lvl="1"/>
            <a:r>
              <a:rPr lang="en-US" dirty="0" smtClean="0"/>
              <a:t>Access to community services</a:t>
            </a:r>
          </a:p>
          <a:p>
            <a:pPr lvl="1"/>
            <a:r>
              <a:rPr lang="en-US" dirty="0" smtClean="0"/>
              <a:t>“Natural Environment”</a:t>
            </a:r>
          </a:p>
          <a:p>
            <a:pPr lvl="1"/>
            <a:r>
              <a:rPr lang="en-US" dirty="0" smtClean="0"/>
              <a:t>IEP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293689"/>
      </p:ext>
    </p:extLst>
  </p:cSld>
  <p:clrMapOvr>
    <a:masterClrMapping/>
  </p:clrMapOvr>
  <p:transition spd="slow" advTm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63050" cy="1371600"/>
          </a:xfrm>
        </p:spPr>
        <p:txBody>
          <a:bodyPr/>
          <a:lstStyle/>
          <a:p>
            <a:r>
              <a:rPr lang="en-US" sz="3200" dirty="0" smtClean="0"/>
              <a:t>Roadblocks/Appreciation, Respect, </a:t>
            </a:r>
            <a:br>
              <a:rPr lang="en-US" sz="3200" dirty="0" smtClean="0"/>
            </a:br>
            <a:r>
              <a:rPr lang="en-US" sz="3200" dirty="0" smtClean="0"/>
              <a:t>and Support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gets in the way?</a:t>
            </a:r>
          </a:p>
          <a:p>
            <a:pPr lvl="1"/>
            <a:r>
              <a:rPr lang="en-US" dirty="0" smtClean="0"/>
              <a:t>“Savior </a:t>
            </a:r>
            <a:r>
              <a:rPr lang="en-US" dirty="0"/>
              <a:t>C</a:t>
            </a:r>
            <a:r>
              <a:rPr lang="en-US" dirty="0" smtClean="0"/>
              <a:t>omplex”.</a:t>
            </a:r>
          </a:p>
          <a:p>
            <a:pPr lvl="1"/>
            <a:r>
              <a:rPr lang="en-US" dirty="0" smtClean="0"/>
              <a:t>Anger and Resentment</a:t>
            </a:r>
          </a:p>
          <a:p>
            <a:pPr lvl="1"/>
            <a:r>
              <a:rPr lang="en-US" dirty="0" smtClean="0"/>
              <a:t>Competition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1004217"/>
      </p:ext>
    </p:extLst>
  </p:cSld>
  <p:clrMapOvr>
    <a:masterClrMapping/>
  </p:clrMapOvr>
  <p:transition spd="slow" advTm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For Discussion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What do you think makes up quality care and education? Explain your answer.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77457974"/>
      </p:ext>
    </p:extLst>
  </p:cSld>
  <p:clrMapOvr>
    <a:masterClrMapping/>
  </p:clrMapOvr>
  <p:transition spd="slow" advTm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Learning Outcomes</a:t>
            </a:r>
            <a:endParaRPr lang="en-US" sz="3200" dirty="0"/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s-ES" sz="2800" dirty="0" smtClean="0">
                <a:latin typeface="Verdana" panose="020B0604030504040204" pitchFamily="34" charset="0"/>
              </a:rPr>
              <a:t>In this chapter you will learn to…</a:t>
            </a:r>
          </a:p>
          <a:p>
            <a:pPr lvl="1"/>
            <a:r>
              <a:rPr lang="en-US" altLang="es-ES" dirty="0" smtClean="0">
                <a:latin typeface="Verdana" panose="020B0604030504040204" pitchFamily="34" charset="0"/>
              </a:rPr>
              <a:t>Define and discuss types of early care and education programs.</a:t>
            </a:r>
          </a:p>
          <a:p>
            <a:pPr lvl="1"/>
            <a:r>
              <a:rPr lang="en-US" altLang="es-ES" dirty="0" smtClean="0">
                <a:latin typeface="Verdana" panose="020B0604030504040204" pitchFamily="34" charset="0"/>
              </a:rPr>
              <a:t>Describe the state of child care in the United States of America today. </a:t>
            </a:r>
          </a:p>
          <a:p>
            <a:pPr lvl="1"/>
            <a:r>
              <a:rPr lang="en-US" altLang="es-ES" dirty="0" smtClean="0">
                <a:latin typeface="Verdana" panose="020B0604030504040204" pitchFamily="34" charset="0"/>
              </a:rPr>
              <a:t>Explain what it means to partner with families</a:t>
            </a:r>
          </a:p>
        </p:txBody>
      </p:sp>
    </p:spTree>
  </p:cSld>
  <p:clrMapOvr>
    <a:masterClrMapping/>
  </p:clrMapOvr>
  <p:transition spd="slow" advTm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Defining ECE Programs</a:t>
            </a:r>
            <a:endParaRPr lang="en-US" sz="3200" dirty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marL="514350" indent="-457200"/>
            <a:r>
              <a:rPr lang="en-US" altLang="es-ES" sz="2800" dirty="0" smtClean="0">
                <a:latin typeface="Verdana" panose="020B0604030504040204" pitchFamily="34" charset="0"/>
              </a:rPr>
              <a:t>Defining Types of Early Care and Education Programs:</a:t>
            </a:r>
          </a:p>
          <a:p>
            <a:pPr marL="914400" lvl="1" indent="-457200"/>
            <a:r>
              <a:rPr lang="en-US" altLang="es-ES" dirty="0" smtClean="0">
                <a:latin typeface="Verdana" panose="020B0604030504040204" pitchFamily="34" charset="0"/>
              </a:rPr>
              <a:t>Go by different names</a:t>
            </a:r>
          </a:p>
          <a:p>
            <a:pPr marL="914400" lvl="1" indent="-457200"/>
            <a:r>
              <a:rPr lang="en-US" altLang="es-ES" dirty="0" smtClean="0">
                <a:latin typeface="Verdana" panose="020B0604030504040204" pitchFamily="34" charset="0"/>
              </a:rPr>
              <a:t>Serve different age groups</a:t>
            </a:r>
          </a:p>
          <a:p>
            <a:pPr marL="914400" lvl="1" indent="-457200"/>
            <a:r>
              <a:rPr lang="en-US" altLang="es-ES" dirty="0" smtClean="0">
                <a:latin typeface="Verdana" panose="020B0604030504040204" pitchFamily="34" charset="0"/>
              </a:rPr>
              <a:t>Occur in a variety of settings</a:t>
            </a:r>
          </a:p>
          <a:p>
            <a:pPr marL="914400" lvl="1" indent="-457200"/>
            <a:r>
              <a:rPr lang="en-US" altLang="es-ES" dirty="0" smtClean="0">
                <a:latin typeface="Verdana" panose="020B0604030504040204" pitchFamily="34" charset="0"/>
              </a:rPr>
              <a:t>Grades 1-3 included in ECE category</a:t>
            </a:r>
          </a:p>
          <a:p>
            <a:pPr lvl="1"/>
            <a:endParaRPr lang="en-US" altLang="es-ES" dirty="0" smtClean="0">
              <a:latin typeface="Verdana" panose="020B0604030504040204" pitchFamily="34" charset="0"/>
            </a:endParaRPr>
          </a:p>
          <a:p>
            <a:pPr marL="457200" lvl="1" indent="0">
              <a:buNone/>
            </a:pPr>
            <a:r>
              <a:rPr lang="en-US" altLang="es-ES" dirty="0" smtClean="0">
                <a:latin typeface="Verdana" panose="020B0604030504040204" pitchFamily="34" charset="0"/>
              </a:rPr>
              <a:t>	</a:t>
            </a:r>
            <a:endParaRPr lang="en-US" altLang="es-ES" dirty="0">
              <a:latin typeface="Verdana" panose="020B0604030504040204" pitchFamily="34" charset="0"/>
            </a:endParaRPr>
          </a:p>
        </p:txBody>
      </p:sp>
    </p:spTree>
  </p:cSld>
  <p:clrMapOvr>
    <a:masterClrMapping/>
  </p:clrMapOvr>
  <p:transition spd="slow" advTm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Exploring ECE Programs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" indent="0">
              <a:buNone/>
              <a:defRPr/>
            </a:pPr>
            <a:r>
              <a:rPr lang="en-US" sz="2800" dirty="0" smtClean="0"/>
              <a:t>Exploring Various Types of ECE Programs</a:t>
            </a:r>
          </a:p>
          <a:p>
            <a:pPr marL="914400" lvl="1" indent="-457200">
              <a:defRPr/>
            </a:pPr>
            <a:r>
              <a:rPr lang="en-US" dirty="0" smtClean="0"/>
              <a:t>Kindergarten</a:t>
            </a:r>
          </a:p>
          <a:p>
            <a:pPr marL="914400" lvl="1" indent="-457200">
              <a:defRPr/>
            </a:pPr>
            <a:r>
              <a:rPr lang="en-US" dirty="0" smtClean="0"/>
              <a:t>The preschool program</a:t>
            </a:r>
          </a:p>
          <a:p>
            <a:pPr marL="914400" lvl="1" indent="-457200">
              <a:defRPr/>
            </a:pPr>
            <a:r>
              <a:rPr lang="en-US" dirty="0" smtClean="0"/>
              <a:t>Infant Toddler Programs</a:t>
            </a:r>
          </a:p>
          <a:p>
            <a:pPr marL="914400" lvl="1" indent="-457200">
              <a:defRPr/>
            </a:pPr>
            <a:r>
              <a:rPr lang="en-US" dirty="0" smtClean="0"/>
              <a:t>Childcare for school-age children </a:t>
            </a:r>
          </a:p>
          <a:p>
            <a:pPr marL="914400" lvl="1" indent="-457200">
              <a:defRPr/>
            </a:pPr>
            <a:r>
              <a:rPr lang="en-US" dirty="0" smtClean="0"/>
              <a:t>Family Childcare</a:t>
            </a:r>
          </a:p>
          <a:p>
            <a:pPr marL="57150" indent="0">
              <a:buNone/>
              <a:defRPr/>
            </a:pPr>
            <a:endParaRPr lang="en-US" sz="2800" dirty="0"/>
          </a:p>
        </p:txBody>
      </p:sp>
    </p:spTree>
  </p:cSld>
  <p:clrMapOvr>
    <a:masterClrMapping/>
  </p:clrMapOvr>
  <p:transition spd="slow" advTm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Changing Times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Preschool versus Childcare</a:t>
            </a:r>
          </a:p>
          <a:p>
            <a:r>
              <a:rPr lang="en-US" sz="2800" dirty="0" smtClean="0"/>
              <a:t>Educational versus Custodial</a:t>
            </a:r>
          </a:p>
          <a:p>
            <a:r>
              <a:rPr lang="en-US" sz="2800" dirty="0" smtClean="0"/>
              <a:t>Link between Care and Education</a:t>
            </a:r>
          </a:p>
          <a:p>
            <a:r>
              <a:rPr lang="en-US" sz="2800" dirty="0" smtClean="0"/>
              <a:t>The Challenge to Care in Schools (</a:t>
            </a:r>
            <a:r>
              <a:rPr lang="en-US" sz="2800" dirty="0" err="1" smtClean="0"/>
              <a:t>Nel</a:t>
            </a:r>
            <a:r>
              <a:rPr lang="en-US" sz="2800" dirty="0" smtClean="0"/>
              <a:t> Nodding 2005).</a:t>
            </a:r>
          </a:p>
          <a:p>
            <a:r>
              <a:rPr lang="en-US" sz="2800" dirty="0" smtClean="0"/>
              <a:t>Caring Curriculum/Moral </a:t>
            </a:r>
            <a:r>
              <a:rPr lang="en-US" sz="2800" dirty="0"/>
              <a:t>D</a:t>
            </a:r>
            <a:r>
              <a:rPr lang="en-US" sz="2800" dirty="0" smtClean="0"/>
              <a:t>evelopment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14890190"/>
      </p:ext>
    </p:extLst>
  </p:cSld>
  <p:clrMapOvr>
    <a:masterClrMapping/>
  </p:clrMapOvr>
  <p:transition spd="slow" advTm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Universal Pre-K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Also called </a:t>
            </a:r>
            <a:r>
              <a:rPr lang="en-US" sz="2800" dirty="0"/>
              <a:t>P</a:t>
            </a:r>
            <a:r>
              <a:rPr lang="en-US" sz="2800" dirty="0" smtClean="0"/>
              <a:t>reschool for </a:t>
            </a:r>
            <a:r>
              <a:rPr lang="en-US" sz="2800" dirty="0"/>
              <a:t>A</a:t>
            </a:r>
            <a:r>
              <a:rPr lang="en-US" sz="2800" dirty="0" smtClean="0"/>
              <a:t>ll</a:t>
            </a:r>
          </a:p>
          <a:p>
            <a:r>
              <a:rPr lang="en-US" sz="2800" dirty="0" smtClean="0"/>
              <a:t>Free half-day preschool for every four year old.</a:t>
            </a:r>
          </a:p>
          <a:p>
            <a:r>
              <a:rPr lang="en-US" sz="2800" dirty="0" smtClean="0"/>
              <a:t>Differs between states</a:t>
            </a:r>
          </a:p>
          <a:p>
            <a:r>
              <a:rPr lang="en-US" sz="2800" dirty="0" smtClean="0"/>
              <a:t>Still being investigated (2007)</a:t>
            </a:r>
          </a:p>
          <a:p>
            <a:r>
              <a:rPr lang="en-US" sz="2800" dirty="0" smtClean="0"/>
              <a:t>No set standard /Targets differ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4507607"/>
      </p:ext>
    </p:extLst>
  </p:cSld>
  <p:clrMapOvr>
    <a:masterClrMapping/>
  </p:clrMapOvr>
  <p:transition spd="slow" advTm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 and Con PFA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Universal pre-K is a good idea.</a:t>
            </a:r>
          </a:p>
          <a:p>
            <a:pPr lvl="1"/>
            <a:r>
              <a:rPr lang="en-US" dirty="0" smtClean="0"/>
              <a:t>Transitional year</a:t>
            </a:r>
          </a:p>
          <a:p>
            <a:pPr lvl="1"/>
            <a:r>
              <a:rPr lang="en-US" dirty="0" smtClean="0"/>
              <a:t>Good to start early</a:t>
            </a:r>
          </a:p>
          <a:p>
            <a:pPr lvl="1"/>
            <a:r>
              <a:rPr lang="en-US" dirty="0" smtClean="0"/>
              <a:t>All Families should enjoy access to Preschool programs.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543340"/>
      </p:ext>
    </p:extLst>
  </p:cSld>
  <p:clrMapOvr>
    <a:masterClrMapping/>
  </p:clrMapOvr>
  <p:transition spd="slow" advTm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Pro and Con (continued)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229600" cy="4525963"/>
          </a:xfrm>
        </p:spPr>
        <p:txBody>
          <a:bodyPr/>
          <a:lstStyle/>
          <a:p>
            <a:r>
              <a:rPr lang="en-US" sz="2800" dirty="0" smtClean="0"/>
              <a:t>Universal pre-K is not a good idea.</a:t>
            </a:r>
          </a:p>
          <a:p>
            <a:pPr lvl="1"/>
            <a:r>
              <a:rPr lang="en-US" dirty="0" smtClean="0"/>
              <a:t>Real need is for full day care</a:t>
            </a:r>
          </a:p>
          <a:p>
            <a:pPr lvl="1"/>
            <a:r>
              <a:rPr lang="en-US" dirty="0" smtClean="0"/>
              <a:t>Working parent </a:t>
            </a:r>
          </a:p>
          <a:p>
            <a:pPr lvl="1"/>
            <a:r>
              <a:rPr lang="en-US" dirty="0" smtClean="0"/>
              <a:t>Requires before and after school</a:t>
            </a:r>
          </a:p>
          <a:p>
            <a:pPr lvl="1"/>
            <a:r>
              <a:rPr lang="en-US" dirty="0" smtClean="0"/>
              <a:t>Better to use money to upgrade existing programs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307894"/>
      </p:ext>
    </p:extLst>
  </p:cSld>
  <p:clrMapOvr>
    <a:masterClrMapping/>
  </p:clrMapOvr>
  <p:transition spd="slow" advTm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ECE as Child-Rearing Environment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525963"/>
          </a:xfrm>
        </p:spPr>
        <p:txBody>
          <a:bodyPr/>
          <a:lstStyle/>
          <a:p>
            <a:r>
              <a:rPr lang="en-US" sz="2800" dirty="0" smtClean="0"/>
              <a:t>Families want to rear their own children</a:t>
            </a:r>
          </a:p>
          <a:p>
            <a:pPr lvl="1"/>
            <a:r>
              <a:rPr lang="en-US" dirty="0"/>
              <a:t>Is Child care really child rearing?</a:t>
            </a:r>
          </a:p>
          <a:p>
            <a:pPr lvl="1"/>
            <a:r>
              <a:rPr lang="en-US" dirty="0" smtClean="0"/>
              <a:t>Families can no longer do all the child rearing</a:t>
            </a:r>
          </a:p>
          <a:p>
            <a:pPr lvl="1"/>
            <a:r>
              <a:rPr lang="en-US" dirty="0" smtClean="0"/>
              <a:t>Children changed by their experiences</a:t>
            </a:r>
          </a:p>
          <a:p>
            <a:pPr lvl="1"/>
            <a:r>
              <a:rPr lang="en-US" dirty="0" smtClean="0"/>
              <a:t>Choices/Programs “in tune”.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22833"/>
      </p:ext>
    </p:extLst>
  </p:cSld>
  <p:clrMapOvr>
    <a:masterClrMapping/>
  </p:clrMapOvr>
  <p:transition spd="slow" advTm="0"/>
</p:sld>
</file>

<file path=ppt/theme/theme1.xml><?xml version="1.0" encoding="utf-8"?>
<a:theme xmlns:a="http://schemas.openxmlformats.org/drawingml/2006/main" name="mott_design">
  <a:themeElements>
    <a:clrScheme name="Custom 8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232C8"/>
      </a:hlink>
      <a:folHlink>
        <a:srgbClr val="9632C8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mott_design.pot</Template>
  <TotalTime>382</TotalTime>
  <Words>478</Words>
  <Application>Microsoft Office PowerPoint</Application>
  <PresentationFormat>On-screen Show (4:3)</PresentationFormat>
  <Paragraphs>110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mott_design</vt:lpstr>
      <vt:lpstr>PowerPoint Presentation</vt:lpstr>
      <vt:lpstr>Learning Outcomes</vt:lpstr>
      <vt:lpstr>Defining ECE Programs</vt:lpstr>
      <vt:lpstr>Exploring ECE Programs</vt:lpstr>
      <vt:lpstr>Changing Times</vt:lpstr>
      <vt:lpstr>Universal Pre-K</vt:lpstr>
      <vt:lpstr>Pro and Con PFA</vt:lpstr>
      <vt:lpstr>Pro and Con (continued)</vt:lpstr>
      <vt:lpstr>ECE as Child-Rearing Environment</vt:lpstr>
      <vt:lpstr>The State of Childcare</vt:lpstr>
      <vt:lpstr>Affordability and Availability</vt:lpstr>
      <vt:lpstr>Status and Salaries</vt:lpstr>
      <vt:lpstr>Looking at Quality</vt:lpstr>
      <vt:lpstr>Quality (continued)</vt:lpstr>
      <vt:lpstr>NAEYC Accreditation Standard</vt:lpstr>
      <vt:lpstr>Adult-Child Interactions in ECE Settings</vt:lpstr>
      <vt:lpstr>Children with Special Needs</vt:lpstr>
      <vt:lpstr>Roadblocks/Appreciation, Respect,  and Support</vt:lpstr>
      <vt:lpstr>For Discussion</vt:lpstr>
    </vt:vector>
  </TitlesOfParts>
  <Company>Workflow Data Systems LLC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Thomas Dunn</dc:creator>
  <cp:lastModifiedBy>smithmh</cp:lastModifiedBy>
  <cp:revision>69</cp:revision>
  <dcterms:created xsi:type="dcterms:W3CDTF">2013-03-28T15:13:34Z</dcterms:created>
  <dcterms:modified xsi:type="dcterms:W3CDTF">2017-12-21T17:45:24Z</dcterms:modified>
</cp:coreProperties>
</file>