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00165C6A-BE8D-4104-9C1A-5CDCF79BE28A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 altLang="en-US" smtClean="0"/>
              <a:t>1-&lt;1&gt;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750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EC87BD73-DD63-45C8-A1F8-23B37077F6F0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737AC33-5502-4BFB-871A-E87DF62BE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847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37AC33-5502-4BFB-871A-E87DF62BE186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5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p. 311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Here are sample stroke pies of two people, Kim and Jennifer: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37AC33-5502-4BFB-871A-E87DF62BE18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27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396038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5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Child, Family, and Community: 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Family-Centered Early Care and Education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7</a:t>
            </a:r>
            <a:r>
              <a:rPr lang="en-US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th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Edition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Janet Gonzalez-Mena</a:t>
            </a: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 All Rights Reserved</a:t>
            </a:r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5436"/>
      </p:ext>
    </p:extLst>
  </p:cSld>
  <p:clrMapOvr>
    <a:masterClrMapping/>
  </p:clrMapOvr>
  <p:transition spd="slow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69396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70427"/>
      </p:ext>
    </p:extLst>
  </p:cSld>
  <p:clrMapOvr>
    <a:masterClrMapping/>
  </p:clrMapOvr>
  <p:transition spd="slow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815755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064342"/>
      </p:ext>
    </p:extLst>
  </p:cSld>
  <p:clrMapOvr>
    <a:masterClrMapping/>
  </p:clrMapOvr>
  <p:transition spd="slow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458347"/>
      </p:ext>
    </p:extLst>
  </p:cSld>
  <p:clrMapOvr>
    <a:masterClrMapping/>
  </p:clrMapOvr>
  <p:transition spd="slow"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89386"/>
      </p:ext>
    </p:extLst>
  </p:cSld>
  <p:clrMapOvr>
    <a:masterClrMapping/>
  </p:clrMapOvr>
  <p:transition spd="slow"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6374"/>
      </p:ext>
    </p:extLst>
  </p:cSld>
  <p:clrMapOvr>
    <a:masterClrMapping/>
  </p:clrMapOvr>
  <p:transition spd="slow"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r>
              <a:rPr lang="en-US" smtClean="0"/>
              <a:t>14-&lt;2&gt;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5ADC75-0816-4789-92DC-0D8563B71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71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55789"/>
      </p:ext>
    </p:extLst>
  </p:cSld>
  <p:clrMapOvr>
    <a:masterClrMapping/>
  </p:clrMapOvr>
  <p:transition spd="slow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598"/>
      </p:ext>
    </p:extLst>
  </p:cSld>
  <p:clrMapOvr>
    <a:masterClrMapping/>
  </p:clrMapOvr>
  <p:transition spd="slow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74730"/>
      </p:ext>
    </p:extLst>
  </p:cSld>
  <p:clrMapOvr>
    <a:masterClrMapping/>
  </p:clrMapOvr>
  <p:transition spd="slow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4734"/>
      </p:ext>
    </p:extLst>
  </p:cSld>
  <p:clrMapOvr>
    <a:masterClrMapping/>
  </p:clrMapOvr>
  <p:transition spd="slow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0599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1793951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6988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62163"/>
      </p:ext>
    </p:extLst>
  </p:cSld>
  <p:clrMapOvr>
    <a:masterClrMapping/>
  </p:clrMapOvr>
  <p:transition spd="slow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Child, Family, and Community: </a:t>
            </a:r>
          </a:p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Family-Centered Early Care and Education, 7e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Janet Gonzalez-Mena</a:t>
            </a:r>
          </a:p>
        </p:txBody>
      </p:sp>
      <p:sp>
        <p:nvSpPr>
          <p:cNvPr id="1032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D85F-E634-4F52-B942-5E07661822A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2" r:id="rId1"/>
    <p:sldLayoutId id="2147484927" r:id="rId2"/>
    <p:sldLayoutId id="2147484928" r:id="rId3"/>
    <p:sldLayoutId id="2147484929" r:id="rId4"/>
    <p:sldLayoutId id="2147484930" r:id="rId5"/>
    <p:sldLayoutId id="2147484931" r:id="rId6"/>
    <p:sldLayoutId id="2147484932" r:id="rId7"/>
    <p:sldLayoutId id="2147484933" r:id="rId8"/>
    <p:sldLayoutId id="2147484934" r:id="rId9"/>
    <p:sldLayoutId id="2147484935" r:id="rId10"/>
    <p:sldLayoutId id="2147484936" r:id="rId11"/>
    <p:sldLayoutId id="2147484937" r:id="rId12"/>
    <p:sldLayoutId id="2147484938" r:id="rId13"/>
    <p:sldLayoutId id="2147484939" r:id="rId14"/>
    <p:sldLayoutId id="2147484940" r:id="rId15"/>
    <p:sldLayoutId id="2147484941" r:id="rId16"/>
    <p:sldLayoutId id="2147484943" r:id="rId17"/>
  </p:sldLayoutIdLst>
  <p:transition spd="slow" advTm="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C90"/>
        </a:buClr>
        <a:buFont typeface="Times" panose="02020603050405020304" pitchFamily="18" charset="0"/>
        <a:buChar char="•"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Arial" panose="020B0604020202020204" pitchFamily="34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572000" y="1800225"/>
            <a:ext cx="42672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Chapter </a:t>
            </a:r>
            <a:r>
              <a:rPr lang="en-US" altLang="en-US" sz="2800" dirty="0" smtClean="0"/>
              <a:t>14: Supporting Families Through Community Resources and Networks</a:t>
            </a:r>
            <a:endParaRPr lang="en-US" alt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43400" y="4044215"/>
            <a:ext cx="4495800" cy="1905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en-US" altLang="en-US" sz="1600" kern="0" dirty="0" smtClean="0"/>
          </a:p>
          <a:p>
            <a:pPr marL="0" indent="0" algn="ctr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sz="2400" kern="0" dirty="0" smtClean="0"/>
              <a:t>Dr. </a:t>
            </a:r>
            <a:r>
              <a:rPr lang="en-US" altLang="en-US" sz="2400" kern="0" smtClean="0"/>
              <a:t>Smith</a:t>
            </a:r>
            <a:endParaRPr lang="en-US" altLang="en-US" sz="2400" kern="0" dirty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0225"/>
            <a:ext cx="3535363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Feminization of Poverty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Those in most need for help?</a:t>
            </a:r>
          </a:p>
          <a:p>
            <a:r>
              <a:rPr lang="en-US" sz="2800" dirty="0" smtClean="0"/>
              <a:t>One in Five Children in poverty</a:t>
            </a:r>
          </a:p>
          <a:p>
            <a:r>
              <a:rPr lang="en-US" sz="2800" dirty="0" smtClean="0"/>
              <a:t>Nine of ten live in female-headed households</a:t>
            </a:r>
          </a:p>
          <a:p>
            <a:r>
              <a:rPr lang="en-US" sz="2800" dirty="0" smtClean="0"/>
              <a:t>Local, state, and national response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3117548"/>
      </p:ext>
    </p:extLst>
  </p:cSld>
  <p:clrMapOvr>
    <a:masterClrMapping/>
  </p:clrMapOvr>
  <p:transition spd="slow"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Community Resources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4958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Let’s take a look </a:t>
            </a:r>
            <a:r>
              <a:rPr lang="en-US" dirty="0" smtClean="0"/>
              <a:t>at how </a:t>
            </a:r>
            <a:r>
              <a:rPr lang="en-US" dirty="0"/>
              <a:t>six </a:t>
            </a:r>
            <a:r>
              <a:rPr lang="en-US" dirty="0" smtClean="0"/>
              <a:t>families</a:t>
            </a:r>
          </a:p>
          <a:p>
            <a:pPr marL="114300" indent="0">
              <a:buNone/>
            </a:pPr>
            <a:r>
              <a:rPr lang="en-US" dirty="0"/>
              <a:t>c</a:t>
            </a:r>
            <a:r>
              <a:rPr lang="en-US" dirty="0" smtClean="0"/>
              <a:t>onnect </a:t>
            </a:r>
            <a:r>
              <a:rPr lang="en-US" dirty="0"/>
              <a:t>with the social networks outside </a:t>
            </a:r>
            <a:r>
              <a:rPr lang="en-US" dirty="0" smtClean="0"/>
              <a:t>themselves.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marL="971550" lvl="1" indent="-457200"/>
            <a:r>
              <a:rPr lang="en-US" sz="2800" dirty="0"/>
              <a:t>Sarah’s Family</a:t>
            </a:r>
          </a:p>
          <a:p>
            <a:pPr marL="971550" lvl="1" indent="-457200"/>
            <a:r>
              <a:rPr lang="en-US" sz="2800" dirty="0"/>
              <a:t>Roberto’s Family</a:t>
            </a:r>
          </a:p>
          <a:p>
            <a:pPr marL="971550" lvl="1" indent="-457200"/>
            <a:r>
              <a:rPr lang="en-US" sz="2800" dirty="0"/>
              <a:t>Junior’s Family</a:t>
            </a:r>
          </a:p>
          <a:p>
            <a:pPr marL="971550" lvl="1" indent="-457200"/>
            <a:r>
              <a:rPr lang="en-US" sz="2800" dirty="0"/>
              <a:t>Michael’s Family</a:t>
            </a:r>
          </a:p>
          <a:p>
            <a:pPr marL="971550" lvl="1" indent="-457200"/>
            <a:r>
              <a:rPr lang="en-US" sz="2800" dirty="0"/>
              <a:t>Courtney’s Family</a:t>
            </a:r>
          </a:p>
          <a:p>
            <a:pPr marL="971550" lvl="1" indent="-457200"/>
            <a:r>
              <a:rPr lang="en-US" sz="2800" dirty="0"/>
              <a:t>The Jackson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121567"/>
      </p:ext>
    </p:extLst>
  </p:cSld>
  <p:clrMapOvr>
    <a:masterClrMapping/>
  </p:clrMapOvr>
  <p:transition spd="slow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Connections to the Community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family perceives the community slightly different.</a:t>
            </a:r>
          </a:p>
          <a:p>
            <a:r>
              <a:rPr lang="en-US" sz="2800" dirty="0" smtClean="0"/>
              <a:t>Each uses services</a:t>
            </a:r>
          </a:p>
          <a:p>
            <a:r>
              <a:rPr lang="en-US" sz="2800" dirty="0" smtClean="0"/>
              <a:t>Some give back</a:t>
            </a:r>
            <a:endParaRPr lang="en-US" sz="2800" dirty="0"/>
          </a:p>
          <a:p>
            <a:r>
              <a:rPr lang="en-US" sz="2800" dirty="0" smtClean="0"/>
              <a:t>Some may not be in position to reciprocate</a:t>
            </a:r>
          </a:p>
          <a:p>
            <a:r>
              <a:rPr lang="en-US" sz="2800" dirty="0" smtClean="0"/>
              <a:t>Some find support/others denied access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371092"/>
      </p:ext>
    </p:extLst>
  </p:cSld>
  <p:clrMapOvr>
    <a:masterClrMapping/>
  </p:clrMapOvr>
  <p:transition spd="slow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Finding Community Resources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Phone Book</a:t>
            </a:r>
          </a:p>
          <a:p>
            <a:r>
              <a:rPr lang="en-US" sz="2800" dirty="0" smtClean="0"/>
              <a:t>Library may have Listing</a:t>
            </a:r>
          </a:p>
          <a:p>
            <a:r>
              <a:rPr lang="en-US" sz="2800" dirty="0" smtClean="0"/>
              <a:t>Referral Agency</a:t>
            </a:r>
          </a:p>
          <a:p>
            <a:r>
              <a:rPr lang="en-US" sz="2800" dirty="0" smtClean="0"/>
              <a:t>Internet</a:t>
            </a:r>
          </a:p>
          <a:p>
            <a:r>
              <a:rPr lang="en-US" sz="2800" dirty="0" smtClean="0"/>
              <a:t>Word-of-mouth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0772945"/>
      </p:ext>
    </p:extLst>
  </p:cSld>
  <p:clrMapOvr>
    <a:masterClrMapping/>
  </p:clrMapOvr>
  <p:transition spd="slow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Availability of Community Resources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Funding is one factor</a:t>
            </a:r>
          </a:p>
          <a:p>
            <a:r>
              <a:rPr lang="en-US" sz="2800" dirty="0" smtClean="0"/>
              <a:t>Limited resources</a:t>
            </a:r>
          </a:p>
          <a:p>
            <a:r>
              <a:rPr lang="en-US" sz="2800" dirty="0" smtClean="0"/>
              <a:t>Lack of funding</a:t>
            </a:r>
          </a:p>
          <a:p>
            <a:r>
              <a:rPr lang="en-US" sz="2800" dirty="0" smtClean="0"/>
              <a:t>Increased competition</a:t>
            </a:r>
          </a:p>
          <a:p>
            <a:r>
              <a:rPr lang="en-US" sz="2800" dirty="0" smtClean="0"/>
              <a:t>Must qualify </a:t>
            </a:r>
          </a:p>
          <a:p>
            <a:r>
              <a:rPr lang="en-US" sz="2800" dirty="0" smtClean="0"/>
              <a:t>Don’t know program exists</a:t>
            </a:r>
          </a:p>
          <a:p>
            <a:r>
              <a:rPr lang="en-US" sz="2800" dirty="0" smtClean="0"/>
              <a:t>Agencies goals may not be clear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4432534"/>
      </p:ext>
    </p:extLst>
  </p:cSld>
  <p:clrMapOvr>
    <a:masterClrMapping/>
  </p:clrMapOvr>
  <p:transition spd="slow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you know someone who needed a community resource that wasn’t available to that person?  Why wasn’t it available?  Do you know someone who used an agency that didn’t fit their culture or their needs?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1710538"/>
      </p:ext>
    </p:extLst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Learning Outcomes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this chapter you will learn to…</a:t>
            </a:r>
          </a:p>
          <a:p>
            <a:pPr lvl="1"/>
            <a:r>
              <a:rPr lang="en-US" dirty="0" smtClean="0"/>
              <a:t>Explain social networks</a:t>
            </a:r>
          </a:p>
          <a:p>
            <a:pPr lvl="1"/>
            <a:r>
              <a:rPr lang="en-US" dirty="0" smtClean="0"/>
              <a:t>Describe families using community resources</a:t>
            </a:r>
          </a:p>
          <a:p>
            <a:pPr lvl="1"/>
            <a:r>
              <a:rPr lang="en-US" dirty="0" smtClean="0"/>
              <a:t>Discuss connections to the community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683601"/>
      </p:ext>
    </p:extLst>
  </p:cSld>
  <p:clrMapOvr>
    <a:masterClrMapping/>
  </p:clrMapOvr>
  <p:transition spd="slow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Social Networks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Family as a social </a:t>
            </a:r>
            <a:r>
              <a:rPr lang="en-US" dirty="0" smtClean="0"/>
              <a:t>network</a:t>
            </a:r>
          </a:p>
          <a:p>
            <a:pPr lvl="1"/>
            <a:r>
              <a:rPr lang="en-US" sz="2800" dirty="0" smtClean="0"/>
              <a:t>Kinship</a:t>
            </a:r>
          </a:p>
          <a:p>
            <a:pPr lvl="1"/>
            <a:r>
              <a:rPr lang="en-US" sz="2800" dirty="0" smtClean="0"/>
              <a:t>Social Networks</a:t>
            </a:r>
          </a:p>
          <a:p>
            <a:pPr lvl="1"/>
            <a:r>
              <a:rPr lang="en-US" sz="2800" dirty="0" smtClean="0"/>
              <a:t>Functioning Society</a:t>
            </a:r>
          </a:p>
          <a:p>
            <a:pPr lvl="1"/>
            <a:r>
              <a:rPr lang="en-US" sz="2800" dirty="0" smtClean="0"/>
              <a:t>Isolation</a:t>
            </a:r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Formal Institutions</a:t>
            </a:r>
          </a:p>
          <a:p>
            <a:r>
              <a:rPr lang="en-US" dirty="0" smtClean="0"/>
              <a:t>Larger </a:t>
            </a:r>
            <a:r>
              <a:rPr lang="en-US" dirty="0"/>
              <a:t>Community</a:t>
            </a:r>
          </a:p>
          <a:p>
            <a:r>
              <a:rPr lang="en-US" dirty="0"/>
              <a:t>Global Interdependence</a:t>
            </a:r>
          </a:p>
          <a:p>
            <a:r>
              <a:rPr lang="en-US" dirty="0"/>
              <a:t>Community Systems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97450"/>
      </p:ext>
    </p:extLst>
  </p:cSld>
  <p:clrMapOvr>
    <a:masterClrMapping/>
  </p:clrMapOvr>
  <p:transition spd="slow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Developing a Broad Base  of Support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does one know if his or her support base is broad enough?</a:t>
            </a:r>
          </a:p>
          <a:p>
            <a:pPr lvl="1"/>
            <a:r>
              <a:rPr lang="en-US" dirty="0" smtClean="0"/>
              <a:t>Stroke Pie</a:t>
            </a:r>
          </a:p>
          <a:p>
            <a:pPr lvl="1"/>
            <a:r>
              <a:rPr lang="en-US" dirty="0" smtClean="0"/>
              <a:t>People we know</a:t>
            </a:r>
          </a:p>
          <a:p>
            <a:pPr lvl="1"/>
            <a:r>
              <a:rPr lang="en-US" dirty="0" smtClean="0"/>
              <a:t>Varying Wedges</a:t>
            </a:r>
          </a:p>
          <a:p>
            <a:pPr lvl="1"/>
            <a:r>
              <a:rPr lang="en-US" dirty="0" smtClean="0"/>
              <a:t>Overly dependent </a:t>
            </a:r>
          </a:p>
        </p:txBody>
      </p:sp>
    </p:spTree>
    <p:extLst>
      <p:ext uri="{BB962C8B-B14F-4D97-AF65-F5344CB8AC3E}">
        <p14:creationId xmlns:p14="http://schemas.microsoft.com/office/powerpoint/2010/main" val="3983301241"/>
      </p:ext>
    </p:extLst>
  </p:cSld>
  <p:clrMapOvr>
    <a:masterClrMapping/>
  </p:clrMapOvr>
  <p:transition spd="slow"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Social Networks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Forms Social Networks May Take</a:t>
            </a:r>
          </a:p>
          <a:p>
            <a:pPr lvl="1"/>
            <a:r>
              <a:rPr lang="en-US" dirty="0" smtClean="0"/>
              <a:t>Greater Family</a:t>
            </a:r>
          </a:p>
          <a:p>
            <a:pPr lvl="1"/>
            <a:r>
              <a:rPr lang="en-US" dirty="0" smtClean="0"/>
              <a:t>Extended Family</a:t>
            </a:r>
          </a:p>
          <a:p>
            <a:pPr lvl="1"/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Compadres</a:t>
            </a:r>
          </a:p>
          <a:p>
            <a:pPr lvl="1"/>
            <a:r>
              <a:rPr lang="en-US" dirty="0" smtClean="0"/>
              <a:t>Neighborhood</a:t>
            </a:r>
          </a:p>
          <a:p>
            <a:pPr lvl="1"/>
            <a:r>
              <a:rPr lang="en-US" dirty="0" smtClean="0"/>
              <a:t>Religious/Spiritual Institutions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16688"/>
      </p:ext>
    </p:extLst>
  </p:cSld>
  <p:clrMapOvr>
    <a:masterClrMapping/>
  </p:clrMapOvr>
  <p:transition spd="slow"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Community Institutions Serving Families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Institutions with specialized functions</a:t>
            </a:r>
          </a:p>
          <a:p>
            <a:pPr lvl="1"/>
            <a:r>
              <a:rPr lang="en-US" dirty="0" smtClean="0"/>
              <a:t>Police</a:t>
            </a:r>
          </a:p>
          <a:p>
            <a:pPr lvl="1"/>
            <a:r>
              <a:rPr lang="en-US" dirty="0" smtClean="0"/>
              <a:t>Fire Department</a:t>
            </a:r>
          </a:p>
          <a:p>
            <a:pPr lvl="1"/>
            <a:r>
              <a:rPr lang="en-US" dirty="0" smtClean="0"/>
              <a:t>Public Library</a:t>
            </a:r>
          </a:p>
          <a:p>
            <a:pPr lvl="1"/>
            <a:r>
              <a:rPr lang="en-US" dirty="0" smtClean="0"/>
              <a:t>Formal and Informal Groups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3900574"/>
      </p:ext>
    </p:extLst>
  </p:cSld>
  <p:clrMapOvr>
    <a:masterClrMapping/>
  </p:clrMapOvr>
  <p:transition spd="slow"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Formal and Informal Support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Three ongoing trends:</a:t>
            </a:r>
          </a:p>
          <a:p>
            <a:pPr lvl="1"/>
            <a:r>
              <a:rPr lang="en-US" dirty="0" smtClean="0"/>
              <a:t>Increasing numbers of mothers in the workforce.</a:t>
            </a:r>
          </a:p>
          <a:p>
            <a:pPr lvl="1"/>
            <a:r>
              <a:rPr lang="en-US" dirty="0" smtClean="0"/>
              <a:t>Growing challenge for low-income families</a:t>
            </a:r>
          </a:p>
          <a:p>
            <a:pPr lvl="1"/>
            <a:r>
              <a:rPr lang="en-US" dirty="0" smtClean="0"/>
              <a:t>Feminization of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42926"/>
      </p:ext>
    </p:extLst>
  </p:cSld>
  <p:clrMapOvr>
    <a:masterClrMapping/>
  </p:clrMapOvr>
  <p:transition spd="slow"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Employed Mothers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Changes in welfare system</a:t>
            </a:r>
          </a:p>
          <a:p>
            <a:r>
              <a:rPr lang="en-US" sz="2800" dirty="0" smtClean="0"/>
              <a:t>Mothers of infants in Labor force</a:t>
            </a:r>
            <a:endParaRPr lang="en-US" sz="2800" dirty="0"/>
          </a:p>
          <a:p>
            <a:r>
              <a:rPr lang="en-US" sz="2800" dirty="0" smtClean="0"/>
              <a:t>Single head of family</a:t>
            </a:r>
          </a:p>
          <a:p>
            <a:r>
              <a:rPr lang="en-US" sz="2800" dirty="0" smtClean="0"/>
              <a:t>Childcare forms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9871841"/>
      </p:ext>
    </p:extLst>
  </p:cSld>
  <p:clrMapOvr>
    <a:masterClrMapping/>
  </p:clrMapOvr>
  <p:transition spd="slow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Economic Challenges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Acute economic distress</a:t>
            </a:r>
          </a:p>
          <a:p>
            <a:r>
              <a:rPr lang="en-US" sz="2800" dirty="0" smtClean="0"/>
              <a:t>Bog of poverty</a:t>
            </a:r>
          </a:p>
          <a:p>
            <a:r>
              <a:rPr lang="en-US" sz="2800" dirty="0" smtClean="0"/>
              <a:t>Children influenced</a:t>
            </a:r>
          </a:p>
          <a:p>
            <a:r>
              <a:rPr lang="en-US" sz="2800" dirty="0" smtClean="0"/>
              <a:t>Community response lagging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2570435"/>
      </p:ext>
    </p:extLst>
  </p:cSld>
  <p:clrMapOvr>
    <a:masterClrMapping/>
  </p:clrMapOvr>
  <p:transition spd="slow" advTm="0"/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mott_design.pot</Template>
  <TotalTime>284</TotalTime>
  <Words>366</Words>
  <Application>Microsoft Office PowerPoint</Application>
  <PresentationFormat>On-screen Show (4:3)</PresentationFormat>
  <Paragraphs>92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mott_design</vt:lpstr>
      <vt:lpstr>PowerPoint Presentation</vt:lpstr>
      <vt:lpstr>Learning Outcomes</vt:lpstr>
      <vt:lpstr>Social Networks</vt:lpstr>
      <vt:lpstr>Developing a Broad Base  of Support</vt:lpstr>
      <vt:lpstr>Social Networks </vt:lpstr>
      <vt:lpstr>Community Institutions Serving Families</vt:lpstr>
      <vt:lpstr>Formal and Informal Support</vt:lpstr>
      <vt:lpstr>Employed Mothers</vt:lpstr>
      <vt:lpstr>Economic Challenges</vt:lpstr>
      <vt:lpstr>The Feminization of Poverty</vt:lpstr>
      <vt:lpstr>Community Resources</vt:lpstr>
      <vt:lpstr>Connections to the Community</vt:lpstr>
      <vt:lpstr>Finding Community Resources</vt:lpstr>
      <vt:lpstr>Availability of Community Resources </vt:lpstr>
      <vt:lpstr>For Discussion</vt:lpstr>
    </vt:vector>
  </TitlesOfParts>
  <Company>Workflow Data Systems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Dunn</dc:creator>
  <cp:lastModifiedBy>smithmh</cp:lastModifiedBy>
  <cp:revision>54</cp:revision>
  <dcterms:created xsi:type="dcterms:W3CDTF">2013-03-28T15:13:34Z</dcterms:created>
  <dcterms:modified xsi:type="dcterms:W3CDTF">2017-12-21T17:45:53Z</dcterms:modified>
</cp:coreProperties>
</file>