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8" r:id="rId3"/>
    <p:sldId id="257" r:id="rId4"/>
    <p:sldId id="275"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8A3B42BF-3EB1-4D68-81A7-D3F7BB183AD2}" type="datetimeFigureOut">
              <a:rPr lang="en-US" smtClean="0"/>
              <a:t>12/26/2017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8171BA33-6AC1-4C2E-AF6F-FD33A446508A}" type="slidenum">
              <a:rPr lang="en-US" smtClean="0"/>
              <a:t>‹#›</a:t>
            </a:fld>
            <a:endParaRPr lang="en-US"/>
          </a:p>
        </p:txBody>
      </p:sp>
    </p:spTree>
    <p:extLst>
      <p:ext uri="{BB962C8B-B14F-4D97-AF65-F5344CB8AC3E}">
        <p14:creationId xmlns:p14="http://schemas.microsoft.com/office/powerpoint/2010/main" val="283969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34A4A904-9BB2-46E2-B68E-B823145D31B1}" type="datetimeFigureOut">
              <a:rPr lang="en-US" smtClean="0"/>
              <a:t>12/26/2017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29D7FC04-35B6-4863-88F5-B486526A782C}" type="slidenum">
              <a:rPr lang="en-US" smtClean="0"/>
              <a:t>‹#›</a:t>
            </a:fld>
            <a:endParaRPr lang="en-US"/>
          </a:p>
        </p:txBody>
      </p:sp>
    </p:spTree>
    <p:extLst>
      <p:ext uri="{BB962C8B-B14F-4D97-AF65-F5344CB8AC3E}">
        <p14:creationId xmlns:p14="http://schemas.microsoft.com/office/powerpoint/2010/main" val="4041830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give children a healthy start, early childhood educators should consider themselves</a:t>
            </a:r>
            <a:r>
              <a:rPr lang="en-US" baseline="0" dirty="0" smtClean="0"/>
              <a:t> as working for the healthy development of two generations, children and their parents” (</a:t>
            </a:r>
            <a:r>
              <a:rPr lang="en-US" baseline="0" dirty="0" err="1" smtClean="0"/>
              <a:t>Weissbourd</a:t>
            </a:r>
            <a:r>
              <a:rPr lang="en-US" baseline="0" dirty="0" smtClean="0"/>
              <a:t>, </a:t>
            </a:r>
            <a:r>
              <a:rPr lang="en-US" baseline="0" dirty="0" err="1" smtClean="0"/>
              <a:t>Weissbord</a:t>
            </a:r>
            <a:r>
              <a:rPr lang="en-US" baseline="0" dirty="0" smtClean="0"/>
              <a:t>, &amp; </a:t>
            </a:r>
            <a:r>
              <a:rPr lang="en-US" baseline="0" dirty="0" err="1" smtClean="0"/>
              <a:t>O’Corroll</a:t>
            </a:r>
            <a:r>
              <a:rPr lang="en-US" baseline="0" dirty="0" smtClean="0"/>
              <a:t>, 2010. p. 115).</a:t>
            </a:r>
            <a:endParaRPr lang="en-US" dirty="0"/>
          </a:p>
        </p:txBody>
      </p:sp>
      <p:sp>
        <p:nvSpPr>
          <p:cNvPr id="4" name="Slide Number Placeholder 3"/>
          <p:cNvSpPr>
            <a:spLocks noGrp="1"/>
          </p:cNvSpPr>
          <p:nvPr>
            <p:ph type="sldNum" sz="quarter" idx="10"/>
          </p:nvPr>
        </p:nvSpPr>
        <p:spPr/>
        <p:txBody>
          <a:bodyPr/>
          <a:lstStyle/>
          <a:p>
            <a:pPr>
              <a:defRPr/>
            </a:pPr>
            <a:fld id="{5F44C2C2-CB1F-4949-927B-F48F829A205A}" type="slidenum">
              <a:rPr lang="en-US" altLang="en-US"/>
              <a:pPr>
                <a:defRPr/>
              </a:pPr>
              <a:t>4</a:t>
            </a:fld>
            <a:endParaRPr lang="en-US" altLang="en-US"/>
          </a:p>
        </p:txBody>
      </p:sp>
    </p:spTree>
    <p:extLst>
      <p:ext uri="{BB962C8B-B14F-4D97-AF65-F5344CB8AC3E}">
        <p14:creationId xmlns:p14="http://schemas.microsoft.com/office/powerpoint/2010/main" val="3337235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7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533400" y="2130425"/>
            <a:ext cx="79248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3886200"/>
            <a:ext cx="7086600" cy="1752600"/>
          </a:xfrm>
        </p:spPr>
        <p:txBody>
          <a:bodyPr/>
          <a:lstStyle>
            <a:lvl1pPr marL="0" indent="0" algn="ctr">
              <a:buFontTx/>
              <a:buNone/>
              <a:defRPr/>
            </a:lvl1pPr>
          </a:lstStyle>
          <a:p>
            <a:pPr lvl="0"/>
            <a:r>
              <a:rPr lang="en-US" altLang="en-US" noProof="0" smtClean="0"/>
              <a:t>Click to edit Master subtitle style</a:t>
            </a:r>
          </a:p>
        </p:txBody>
      </p:sp>
      <p:sp>
        <p:nvSpPr>
          <p:cNvPr id="3076" name="Rectangle 4"/>
          <p:cNvSpPr>
            <a:spLocks noGrp="1" noChangeArrowheads="1"/>
          </p:cNvSpPr>
          <p:nvPr>
            <p:ph type="dt" sz="half" idx="2"/>
          </p:nvPr>
        </p:nvSpPr>
        <p:spPr/>
        <p:txBody>
          <a:bodyPr/>
          <a:lstStyle>
            <a:lvl1pPr>
              <a:defRPr/>
            </a:lvl1pPr>
          </a:lstStyle>
          <a:p>
            <a:endParaRPr lang="en-US" altLang="en-US"/>
          </a:p>
        </p:txBody>
      </p:sp>
      <p:sp>
        <p:nvSpPr>
          <p:cNvPr id="3077" name="Rectangle 5"/>
          <p:cNvSpPr>
            <a:spLocks noGrp="1" noChangeArrowheads="1"/>
          </p:cNvSpPr>
          <p:nvPr>
            <p:ph type="ftr" sz="quarter" idx="3"/>
          </p:nvPr>
        </p:nvSpPr>
        <p:spPr/>
        <p:txBody>
          <a:bodyPr/>
          <a:lstStyle>
            <a:lvl1pPr>
              <a:defRPr/>
            </a:lvl1pPr>
          </a:lstStyle>
          <a:p>
            <a:endParaRPr lang="en-US" altLang="en-US"/>
          </a:p>
        </p:txBody>
      </p:sp>
      <p:sp>
        <p:nvSpPr>
          <p:cNvPr id="3078" name="Rectangle 6"/>
          <p:cNvSpPr>
            <a:spLocks noGrp="1" noChangeArrowheads="1"/>
          </p:cNvSpPr>
          <p:nvPr>
            <p:ph type="sldNum" sz="quarter" idx="4"/>
          </p:nvPr>
        </p:nvSpPr>
        <p:spPr/>
        <p:txBody>
          <a:bodyPr/>
          <a:lstStyle>
            <a:lvl1pPr>
              <a:defRPr/>
            </a:lvl1pPr>
          </a:lstStyle>
          <a:p>
            <a:fld id="{33C675C2-8AAF-4C21-AAA5-5FB41BE48946}"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AC40C7B-BDE5-4562-9A92-D9677A7C7A51}" type="slidenum">
              <a:rPr lang="en-US" altLang="en-US"/>
              <a:pPr/>
              <a:t>‹#›</a:t>
            </a:fld>
            <a:endParaRPr lang="en-US" altLang="en-US"/>
          </a:p>
        </p:txBody>
      </p:sp>
    </p:spTree>
    <p:extLst>
      <p:ext uri="{BB962C8B-B14F-4D97-AF65-F5344CB8AC3E}">
        <p14:creationId xmlns:p14="http://schemas.microsoft.com/office/powerpoint/2010/main" val="412228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07EF237-353F-4CA0-9D5A-1A45F85287D9}" type="slidenum">
              <a:rPr lang="en-US" altLang="en-US"/>
              <a:pPr/>
              <a:t>‹#›</a:t>
            </a:fld>
            <a:endParaRPr lang="en-US" altLang="en-US"/>
          </a:p>
        </p:txBody>
      </p:sp>
    </p:spTree>
    <p:extLst>
      <p:ext uri="{BB962C8B-B14F-4D97-AF65-F5344CB8AC3E}">
        <p14:creationId xmlns:p14="http://schemas.microsoft.com/office/powerpoint/2010/main" val="2184827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DB49FBB-6686-4711-BFFD-4736562C9A8D}" type="slidenum">
              <a:rPr lang="en-US" altLang="en-US"/>
              <a:pPr/>
              <a:t>‹#›</a:t>
            </a:fld>
            <a:endParaRPr lang="en-US" altLang="en-US"/>
          </a:p>
        </p:txBody>
      </p:sp>
    </p:spTree>
    <p:extLst>
      <p:ext uri="{BB962C8B-B14F-4D97-AF65-F5344CB8AC3E}">
        <p14:creationId xmlns:p14="http://schemas.microsoft.com/office/powerpoint/2010/main" val="362849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920F8ED-8B7A-4BA1-BAF4-FA81217E20CE}" type="slidenum">
              <a:rPr lang="en-US" altLang="en-US"/>
              <a:pPr/>
              <a:t>‹#›</a:t>
            </a:fld>
            <a:endParaRPr lang="en-US" altLang="en-US"/>
          </a:p>
        </p:txBody>
      </p:sp>
    </p:spTree>
    <p:extLst>
      <p:ext uri="{BB962C8B-B14F-4D97-AF65-F5344CB8AC3E}">
        <p14:creationId xmlns:p14="http://schemas.microsoft.com/office/powerpoint/2010/main" val="1445088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EB5E4A6-544E-4431-A274-E2E5E93EF478}" type="slidenum">
              <a:rPr lang="en-US" altLang="en-US"/>
              <a:pPr/>
              <a:t>‹#›</a:t>
            </a:fld>
            <a:endParaRPr lang="en-US" altLang="en-US"/>
          </a:p>
        </p:txBody>
      </p:sp>
    </p:spTree>
    <p:extLst>
      <p:ext uri="{BB962C8B-B14F-4D97-AF65-F5344CB8AC3E}">
        <p14:creationId xmlns:p14="http://schemas.microsoft.com/office/powerpoint/2010/main" val="934485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7E0A09A-1BAA-429B-9A6A-59F27EC3E411}" type="slidenum">
              <a:rPr lang="en-US" altLang="en-US"/>
              <a:pPr/>
              <a:t>‹#›</a:t>
            </a:fld>
            <a:endParaRPr lang="en-US" altLang="en-US"/>
          </a:p>
        </p:txBody>
      </p:sp>
    </p:spTree>
    <p:extLst>
      <p:ext uri="{BB962C8B-B14F-4D97-AF65-F5344CB8AC3E}">
        <p14:creationId xmlns:p14="http://schemas.microsoft.com/office/powerpoint/2010/main" val="870165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732C904-5B30-4C84-9D9D-7141626576BB}" type="slidenum">
              <a:rPr lang="en-US" altLang="en-US"/>
              <a:pPr/>
              <a:t>‹#›</a:t>
            </a:fld>
            <a:endParaRPr lang="en-US" altLang="en-US"/>
          </a:p>
        </p:txBody>
      </p:sp>
    </p:spTree>
    <p:extLst>
      <p:ext uri="{BB962C8B-B14F-4D97-AF65-F5344CB8AC3E}">
        <p14:creationId xmlns:p14="http://schemas.microsoft.com/office/powerpoint/2010/main" val="2883330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4ADB9E78-B883-4A1C-AC4E-0026DF551B43}" type="slidenum">
              <a:rPr lang="en-US" altLang="en-US"/>
              <a:pPr/>
              <a:t>‹#›</a:t>
            </a:fld>
            <a:endParaRPr lang="en-US" altLang="en-US"/>
          </a:p>
        </p:txBody>
      </p:sp>
    </p:spTree>
    <p:extLst>
      <p:ext uri="{BB962C8B-B14F-4D97-AF65-F5344CB8AC3E}">
        <p14:creationId xmlns:p14="http://schemas.microsoft.com/office/powerpoint/2010/main" val="3378148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7C2B798-FF7E-46EF-9AC2-95D8561F8026}" type="slidenum">
              <a:rPr lang="en-US" altLang="en-US"/>
              <a:pPr/>
              <a:t>‹#›</a:t>
            </a:fld>
            <a:endParaRPr lang="en-US" altLang="en-US"/>
          </a:p>
        </p:txBody>
      </p:sp>
    </p:spTree>
    <p:extLst>
      <p:ext uri="{BB962C8B-B14F-4D97-AF65-F5344CB8AC3E}">
        <p14:creationId xmlns:p14="http://schemas.microsoft.com/office/powerpoint/2010/main" val="3678978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1679C56-FE29-469E-8276-6B3984788378}" type="slidenum">
              <a:rPr lang="en-US" altLang="en-US"/>
              <a:pPr/>
              <a:t>‹#›</a:t>
            </a:fld>
            <a:endParaRPr lang="en-US" altLang="en-US"/>
          </a:p>
        </p:txBody>
      </p:sp>
    </p:spTree>
    <p:extLst>
      <p:ext uri="{BB962C8B-B14F-4D97-AF65-F5344CB8AC3E}">
        <p14:creationId xmlns:p14="http://schemas.microsoft.com/office/powerpoint/2010/main" val="2167278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B6EAB60-07DB-4F8E-BCBE-35EC1BB1250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Century Gothic" pitchFamily="34" charset="0"/>
        </a:defRPr>
      </a:lvl2pPr>
      <a:lvl3pPr algn="ctr" rtl="0" eaLnBrk="1" fontAlgn="base" hangingPunct="1">
        <a:spcBef>
          <a:spcPct val="0"/>
        </a:spcBef>
        <a:spcAft>
          <a:spcPct val="0"/>
        </a:spcAft>
        <a:defRPr sz="4400">
          <a:solidFill>
            <a:schemeClr val="tx2"/>
          </a:solidFill>
          <a:latin typeface="Century Gothic" pitchFamily="34" charset="0"/>
        </a:defRPr>
      </a:lvl3pPr>
      <a:lvl4pPr algn="ctr" rtl="0" eaLnBrk="1" fontAlgn="base" hangingPunct="1">
        <a:spcBef>
          <a:spcPct val="0"/>
        </a:spcBef>
        <a:spcAft>
          <a:spcPct val="0"/>
        </a:spcAft>
        <a:defRPr sz="4400">
          <a:solidFill>
            <a:schemeClr val="tx2"/>
          </a:solidFill>
          <a:latin typeface="Century Gothic" pitchFamily="34" charset="0"/>
        </a:defRPr>
      </a:lvl4pPr>
      <a:lvl5pPr algn="ctr" rtl="0" eaLnBrk="1" fontAlgn="base" hangingPunct="1">
        <a:spcBef>
          <a:spcPct val="0"/>
        </a:spcBef>
        <a:spcAft>
          <a:spcPct val="0"/>
        </a:spcAft>
        <a:defRPr sz="4400">
          <a:solidFill>
            <a:schemeClr val="tx2"/>
          </a:solidFill>
          <a:latin typeface="Century Gothic" pitchFamily="34" charset="0"/>
        </a:defRPr>
      </a:lvl5pPr>
      <a:lvl6pPr marL="457200" algn="ctr" rtl="0" eaLnBrk="1" fontAlgn="base" hangingPunct="1">
        <a:spcBef>
          <a:spcPct val="0"/>
        </a:spcBef>
        <a:spcAft>
          <a:spcPct val="0"/>
        </a:spcAft>
        <a:defRPr sz="4400">
          <a:solidFill>
            <a:schemeClr val="tx2"/>
          </a:solidFill>
          <a:latin typeface="Century Gothic" pitchFamily="34" charset="0"/>
        </a:defRPr>
      </a:lvl6pPr>
      <a:lvl7pPr marL="914400" algn="ctr" rtl="0" eaLnBrk="1" fontAlgn="base" hangingPunct="1">
        <a:spcBef>
          <a:spcPct val="0"/>
        </a:spcBef>
        <a:spcAft>
          <a:spcPct val="0"/>
        </a:spcAft>
        <a:defRPr sz="4400">
          <a:solidFill>
            <a:schemeClr val="tx2"/>
          </a:solidFill>
          <a:latin typeface="Century Gothic" pitchFamily="34" charset="0"/>
        </a:defRPr>
      </a:lvl7pPr>
      <a:lvl8pPr marL="1371600" algn="ctr" rtl="0" eaLnBrk="1" fontAlgn="base" hangingPunct="1">
        <a:spcBef>
          <a:spcPct val="0"/>
        </a:spcBef>
        <a:spcAft>
          <a:spcPct val="0"/>
        </a:spcAft>
        <a:defRPr sz="4400">
          <a:solidFill>
            <a:schemeClr val="tx2"/>
          </a:solidFill>
          <a:latin typeface="Century Gothic" pitchFamily="34" charset="0"/>
        </a:defRPr>
      </a:lvl8pPr>
      <a:lvl9pPr marL="1828800" algn="ctr" rtl="0" eaLnBrk="1" fontAlgn="base" hangingPunct="1">
        <a:spcBef>
          <a:spcPct val="0"/>
        </a:spcBef>
        <a:spcAft>
          <a:spcPct val="0"/>
        </a:spcAft>
        <a:defRPr sz="44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youtu.be/s608077NtN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kwxjfuPl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psychology.about.com/qz/How-Do-You-Behave-in-Romantic-Relationship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DnGthYxlu0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a:t>
            </a:r>
            <a:r>
              <a:rPr lang="en-US" dirty="0" smtClean="0">
                <a:solidFill>
                  <a:schemeClr val="tx2"/>
                </a:solidFill>
                <a:latin typeface="+mj-lt"/>
                <a:ea typeface="+mj-ea"/>
                <a:cs typeface="+mj-cs"/>
              </a:rPr>
              <a:t>: Supporting Families Around Issues of Attachment </a:t>
            </a:r>
            <a:r>
              <a:rPr lang="en-US" smtClean="0">
                <a:solidFill>
                  <a:schemeClr val="tx2"/>
                </a:solidFill>
                <a:latin typeface="+mj-lt"/>
                <a:ea typeface="+mj-ea"/>
                <a:cs typeface="+mj-cs"/>
              </a:rPr>
              <a:t>and Trust</a:t>
            </a:r>
            <a:endParaRPr lang="en-US" dirty="0"/>
          </a:p>
        </p:txBody>
      </p:sp>
      <p:sp>
        <p:nvSpPr>
          <p:cNvPr id="3" name="Subtitle 2"/>
          <p:cNvSpPr>
            <a:spLocks noGrp="1"/>
          </p:cNvSpPr>
          <p:nvPr>
            <p:ph type="subTitle" idx="1"/>
          </p:nvPr>
        </p:nvSpPr>
        <p:spPr/>
        <p:txBody>
          <a:bodyPr/>
          <a:lstStyle/>
          <a:p>
            <a:pPr algn="r"/>
            <a:r>
              <a:rPr lang="en-US" dirty="0" smtClean="0"/>
              <a:t>CD 11</a:t>
            </a:r>
          </a:p>
          <a:p>
            <a:pPr algn="r"/>
            <a:r>
              <a:rPr lang="en-US" dirty="0" smtClean="0"/>
              <a:t>Dr. Smith</a:t>
            </a:r>
          </a:p>
          <a:p>
            <a:pPr algn="r"/>
            <a:r>
              <a:rPr lang="en-US" smtClean="0"/>
              <a:t>Winter 2018</a:t>
            </a:r>
            <a:endParaRPr lang="en-US" dirty="0"/>
          </a:p>
        </p:txBody>
      </p:sp>
    </p:spTree>
    <p:extLst>
      <p:ext uri="{BB962C8B-B14F-4D97-AF65-F5344CB8AC3E}">
        <p14:creationId xmlns:p14="http://schemas.microsoft.com/office/powerpoint/2010/main" val="2033950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2"/>
                </a:solidFill>
                <a:latin typeface="+mj-lt"/>
                <a:ea typeface="+mj-ea"/>
                <a:cs typeface="+mj-cs"/>
              </a:rPr>
              <a:t/>
            </a:r>
            <a:br>
              <a:rPr lang="en-US" sz="3600" b="1" dirty="0" smtClean="0">
                <a:solidFill>
                  <a:schemeClr val="tx2"/>
                </a:solidFill>
                <a:latin typeface="+mj-lt"/>
                <a:ea typeface="+mj-ea"/>
                <a:cs typeface="+mj-cs"/>
              </a:rPr>
            </a:br>
            <a:r>
              <a:rPr lang="en-US" sz="3600" b="1" dirty="0" smtClean="0">
                <a:solidFill>
                  <a:schemeClr val="tx2"/>
                </a:solidFill>
                <a:latin typeface="+mj-lt"/>
                <a:ea typeface="+mj-ea"/>
                <a:cs typeface="+mj-cs"/>
              </a:rPr>
              <a:t/>
            </a:r>
            <a:br>
              <a:rPr lang="en-US" sz="3600" b="1" dirty="0" smtClean="0">
                <a:solidFill>
                  <a:schemeClr val="tx2"/>
                </a:solidFill>
                <a:latin typeface="+mj-lt"/>
                <a:ea typeface="+mj-ea"/>
                <a:cs typeface="+mj-cs"/>
              </a:rPr>
            </a:br>
            <a:r>
              <a:rPr lang="en-US" sz="3600" b="1" dirty="0"/>
              <a:t/>
            </a:r>
            <a:br>
              <a:rPr lang="en-US" sz="3600" b="1" dirty="0"/>
            </a:br>
            <a:r>
              <a:rPr lang="en-US" sz="3600" b="1" dirty="0" smtClean="0"/>
              <a:t/>
            </a:r>
            <a:br>
              <a:rPr lang="en-US" sz="3600" b="1" dirty="0" smtClean="0"/>
            </a:br>
            <a:r>
              <a:rPr lang="en-US" sz="3600" b="1" dirty="0" smtClean="0">
                <a:solidFill>
                  <a:schemeClr val="tx2"/>
                </a:solidFill>
                <a:latin typeface="+mj-lt"/>
                <a:ea typeface="+mj-ea"/>
                <a:cs typeface="+mj-cs"/>
              </a:rPr>
              <a:t>Temperament </a:t>
            </a:r>
            <a:r>
              <a:rPr lang="en-US" sz="3600" b="1" dirty="0">
                <a:solidFill>
                  <a:schemeClr val="tx2"/>
                </a:solidFill>
                <a:latin typeface="+mj-lt"/>
                <a:ea typeface="+mj-ea"/>
                <a:cs typeface="+mj-cs"/>
              </a:rPr>
              <a:t>and </a:t>
            </a:r>
            <a:r>
              <a:rPr lang="en-US" sz="3600" b="1" dirty="0" smtClean="0">
                <a:solidFill>
                  <a:schemeClr val="tx2"/>
                </a:solidFill>
                <a:latin typeface="+mj-lt"/>
                <a:ea typeface="+mj-ea"/>
                <a:cs typeface="+mj-cs"/>
              </a:rPr>
              <a:t>Attachment</a:t>
            </a:r>
            <a:r>
              <a:rPr lang="en-US" b="1" dirty="0"/>
              <a:t/>
            </a:r>
            <a:br>
              <a:rPr lang="en-US" b="1" dirty="0"/>
            </a:br>
            <a:r>
              <a:rPr lang="en-US" b="1" dirty="0" smtClean="0"/>
              <a:t/>
            </a:r>
            <a:br>
              <a:rPr lang="en-US" b="1" dirty="0" smtClean="0"/>
            </a:br>
            <a:r>
              <a:rPr lang="en-US" sz="2000" b="1" kern="1200" dirty="0" smtClean="0">
                <a:solidFill>
                  <a:schemeClr val="tx1"/>
                </a:solidFill>
              </a:rPr>
              <a:t>Te</a:t>
            </a:r>
            <a:r>
              <a:rPr lang="en-US" sz="2000" b="1" kern="1200" dirty="0" smtClean="0">
                <a:solidFill>
                  <a:schemeClr val="tx1"/>
                </a:solidFill>
                <a:latin typeface="+mj-lt"/>
                <a:ea typeface="+mj-ea"/>
                <a:cs typeface="+mj-cs"/>
              </a:rPr>
              <a:t>mperament </a:t>
            </a:r>
            <a:r>
              <a:rPr lang="en-US" sz="2000" b="1" kern="1200" dirty="0">
                <a:solidFill>
                  <a:schemeClr val="tx1"/>
                </a:solidFill>
                <a:latin typeface="+mj-lt"/>
                <a:ea typeface="+mj-ea"/>
                <a:cs typeface="+mj-cs"/>
              </a:rPr>
              <a:t>between adult and infant can vary. </a:t>
            </a:r>
            <a:r>
              <a:rPr lang="en-US" b="1" kern="1200" dirty="0">
                <a:solidFill>
                  <a:schemeClr val="lt1"/>
                </a:solidFill>
                <a:latin typeface="+mj-lt"/>
                <a:ea typeface="+mj-ea"/>
                <a:cs typeface="+mj-cs"/>
              </a:rPr>
              <a:t/>
            </a:r>
            <a:br>
              <a:rPr lang="en-US" b="1" kern="1200" dirty="0">
                <a:solidFill>
                  <a:schemeClr val="lt1"/>
                </a:solidFill>
                <a:latin typeface="+mj-lt"/>
                <a:ea typeface="+mj-ea"/>
                <a:cs typeface="+mj-cs"/>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594620"/>
              </p:ext>
            </p:extLst>
          </p:nvPr>
        </p:nvGraphicFramePr>
        <p:xfrm>
          <a:off x="381000" y="2514600"/>
          <a:ext cx="8229600" cy="14630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lvl="0"/>
                      <a:r>
                        <a:rPr lang="en-US" sz="1800" b="1" kern="1200" dirty="0" smtClean="0">
                          <a:solidFill>
                            <a:schemeClr val="lt1"/>
                          </a:solidFill>
                          <a:effectLst/>
                          <a:latin typeface="+mn-lt"/>
                          <a:ea typeface="+mn-ea"/>
                          <a:cs typeface="+mn-cs"/>
                        </a:rPr>
                        <a:t>Easy</a:t>
                      </a:r>
                    </a:p>
                    <a:p>
                      <a:pPr lvl="0"/>
                      <a:r>
                        <a:rPr lang="en-US" sz="1800" b="1" kern="1200" dirty="0" smtClean="0">
                          <a:solidFill>
                            <a:schemeClr val="lt1"/>
                          </a:solidFill>
                          <a:effectLst/>
                          <a:latin typeface="+mn-lt"/>
                          <a:ea typeface="+mn-ea"/>
                          <a:cs typeface="+mn-cs"/>
                        </a:rPr>
                        <a:t>Slow to warm</a:t>
                      </a:r>
                    </a:p>
                    <a:p>
                      <a:pPr lvl="0"/>
                      <a:r>
                        <a:rPr lang="en-US" sz="1800" b="1" kern="1200" dirty="0" smtClean="0">
                          <a:solidFill>
                            <a:schemeClr val="lt1"/>
                          </a:solidFill>
                          <a:effectLst/>
                          <a:latin typeface="+mn-lt"/>
                          <a:ea typeface="+mn-ea"/>
                          <a:cs typeface="+mn-cs"/>
                        </a:rPr>
                        <a:t>Difficult</a:t>
                      </a:r>
                    </a:p>
                    <a:p>
                      <a:endParaRPr lang="en-US" dirty="0"/>
                    </a:p>
                  </a:txBody>
                  <a:tcPr/>
                </a:tc>
                <a:tc>
                  <a:txBody>
                    <a:bodyPr/>
                    <a:lstStyle/>
                    <a:p>
                      <a:r>
                        <a:rPr lang="en-US" sz="1800" b="1" kern="1200" dirty="0" smtClean="0">
                          <a:solidFill>
                            <a:schemeClr val="lt1"/>
                          </a:solidFill>
                          <a:effectLst/>
                          <a:latin typeface="+mn-lt"/>
                          <a:ea typeface="+mn-ea"/>
                          <a:cs typeface="+mn-cs"/>
                        </a:rPr>
                        <a:t>VS.</a:t>
                      </a:r>
                    </a:p>
                    <a:p>
                      <a:pPr lvl="0"/>
                      <a:r>
                        <a:rPr lang="en-US" sz="1800" b="1" kern="1200" dirty="0" smtClean="0">
                          <a:solidFill>
                            <a:schemeClr val="lt1"/>
                          </a:solidFill>
                          <a:effectLst/>
                          <a:latin typeface="+mn-lt"/>
                          <a:ea typeface="+mn-ea"/>
                          <a:cs typeface="+mn-cs"/>
                        </a:rPr>
                        <a:t>Fearful</a:t>
                      </a:r>
                    </a:p>
                    <a:p>
                      <a:pPr lvl="0"/>
                      <a:r>
                        <a:rPr lang="en-US" sz="1800" b="1" kern="1200" dirty="0" smtClean="0">
                          <a:solidFill>
                            <a:schemeClr val="lt1"/>
                          </a:solidFill>
                          <a:effectLst/>
                          <a:latin typeface="+mn-lt"/>
                          <a:ea typeface="+mn-ea"/>
                          <a:cs typeface="+mn-cs"/>
                        </a:rPr>
                        <a:t>Flexible</a:t>
                      </a:r>
                    </a:p>
                    <a:p>
                      <a:pPr lvl="0"/>
                      <a:r>
                        <a:rPr lang="en-US" sz="1800" b="1" kern="1200" dirty="0" err="1" smtClean="0">
                          <a:solidFill>
                            <a:schemeClr val="lt1"/>
                          </a:solidFill>
                          <a:effectLst/>
                          <a:latin typeface="+mn-lt"/>
                          <a:ea typeface="+mn-ea"/>
                          <a:cs typeface="+mn-cs"/>
                        </a:rPr>
                        <a:t>Fiesty</a:t>
                      </a:r>
                      <a:endParaRPr lang="en-US" sz="1800" b="1" kern="1200" dirty="0" smtClean="0">
                        <a:solidFill>
                          <a:schemeClr val="lt1"/>
                        </a:solidFill>
                        <a:effectLst/>
                        <a:latin typeface="+mn-lt"/>
                        <a:ea typeface="+mn-ea"/>
                        <a:cs typeface="+mn-cs"/>
                      </a:endParaRPr>
                    </a:p>
                    <a:p>
                      <a:endParaRPr lang="en-US" dirty="0"/>
                    </a:p>
                  </a:txBody>
                  <a:tcPr/>
                </a:tc>
              </a:tr>
            </a:tbl>
          </a:graphicData>
        </a:graphic>
      </p:graphicFrame>
    </p:spTree>
    <p:extLst>
      <p:ext uri="{BB962C8B-B14F-4D97-AF65-F5344CB8AC3E}">
        <p14:creationId xmlns:p14="http://schemas.microsoft.com/office/powerpoint/2010/main" val="77094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(Cont.) </a:t>
            </a:r>
            <a:r>
              <a:rPr lang="en-US" sz="3600" b="1" dirty="0">
                <a:solidFill>
                  <a:schemeClr val="tx2"/>
                </a:solidFill>
              </a:rPr>
              <a:t>Temperament and </a:t>
            </a:r>
            <a:r>
              <a:rPr lang="en-US" sz="3600" b="1" dirty="0" smtClean="0">
                <a:solidFill>
                  <a:schemeClr val="tx2"/>
                </a:solidFill>
              </a:rPr>
              <a:t>Attachment</a:t>
            </a: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a:solidFill>
                  <a:schemeClr val="tx1"/>
                </a:solidFill>
                <a:latin typeface="+mn-lt"/>
                <a:ea typeface="+mn-ea"/>
                <a:cs typeface="+mn-cs"/>
              </a:rPr>
              <a:t>Parents who do not have children whose temperaments don’t match their own have to adjust their expectations, accept their babies as is, and learn to understand them. </a:t>
            </a:r>
          </a:p>
        </p:txBody>
      </p:sp>
    </p:spTree>
    <p:extLst>
      <p:ext uri="{BB962C8B-B14F-4D97-AF65-F5344CB8AC3E}">
        <p14:creationId xmlns:p14="http://schemas.microsoft.com/office/powerpoint/2010/main" val="4253750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latin typeface="+mj-lt"/>
                <a:ea typeface="+mj-ea"/>
                <a:cs typeface="+mj-cs"/>
              </a:rPr>
              <a:t>Developmental </a:t>
            </a:r>
            <a:r>
              <a:rPr lang="en-US" b="1" dirty="0" smtClean="0">
                <a:solidFill>
                  <a:schemeClr val="tx2"/>
                </a:solidFill>
                <a:latin typeface="+mj-lt"/>
                <a:ea typeface="+mj-ea"/>
                <a:cs typeface="+mj-cs"/>
              </a:rPr>
              <a:t>Differences</a:t>
            </a:r>
            <a:endParaRPr lang="en-US" b="1"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Babies who are born with developmental differences may not have the attachment behaviors that draw adults to them.</a:t>
            </a:r>
          </a:p>
          <a:p>
            <a:pPr marL="0" indent="0">
              <a:buNone/>
            </a:pPr>
            <a:endParaRPr lang="en-US" dirty="0"/>
          </a:p>
        </p:txBody>
      </p:sp>
    </p:spTree>
    <p:extLst>
      <p:ext uri="{BB962C8B-B14F-4D97-AF65-F5344CB8AC3E}">
        <p14:creationId xmlns:p14="http://schemas.microsoft.com/office/powerpoint/2010/main" val="4045014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latin typeface="+mj-lt"/>
                <a:ea typeface="+mj-ea"/>
                <a:cs typeface="+mj-cs"/>
              </a:rPr>
              <a:t>Learning to Cope with Feelings of </a:t>
            </a:r>
            <a:r>
              <a:rPr lang="en-US" b="1" dirty="0" smtClean="0">
                <a:solidFill>
                  <a:schemeClr val="tx2"/>
                </a:solidFill>
                <a:latin typeface="+mj-lt"/>
                <a:ea typeface="+mj-ea"/>
                <a:cs typeface="+mj-cs"/>
              </a:rPr>
              <a:t>Loss</a:t>
            </a:r>
            <a:endParaRPr lang="en-US" dirty="0"/>
          </a:p>
        </p:txBody>
      </p:sp>
      <p:sp>
        <p:nvSpPr>
          <p:cNvPr id="3" name="Content Placeholder 2"/>
          <p:cNvSpPr>
            <a:spLocks noGrp="1"/>
          </p:cNvSpPr>
          <p:nvPr>
            <p:ph idx="1"/>
          </p:nvPr>
        </p:nvSpPr>
        <p:spPr/>
        <p:txBody>
          <a:bodyPr/>
          <a:lstStyle/>
          <a:p>
            <a:r>
              <a:rPr lang="en-US" sz="2800" dirty="0">
                <a:solidFill>
                  <a:schemeClr val="tx1"/>
                </a:solidFill>
                <a:latin typeface="+mn-lt"/>
                <a:ea typeface="+mn-ea"/>
                <a:cs typeface="+mn-cs"/>
              </a:rPr>
              <a:t>The skills for dealing with separation begin to develop in infancy</a:t>
            </a:r>
          </a:p>
          <a:p>
            <a:pPr lvl="0"/>
            <a:r>
              <a:rPr lang="en-US" sz="2800" dirty="0">
                <a:solidFill>
                  <a:schemeClr val="tx1"/>
                </a:solidFill>
                <a:latin typeface="+mn-lt"/>
                <a:ea typeface="+mn-ea"/>
                <a:cs typeface="+mn-cs"/>
              </a:rPr>
              <a:t>One common separation infants experience is being placed in their cribs.</a:t>
            </a:r>
          </a:p>
          <a:p>
            <a:pPr lvl="0"/>
            <a:r>
              <a:rPr lang="en-US" sz="2800" dirty="0">
                <a:solidFill>
                  <a:schemeClr val="tx1"/>
                </a:solidFill>
                <a:latin typeface="+mn-lt"/>
                <a:ea typeface="+mn-ea"/>
                <a:cs typeface="+mn-cs"/>
              </a:rPr>
              <a:t>Some cultures value sleeping alone and others don’t </a:t>
            </a:r>
          </a:p>
          <a:p>
            <a:pPr lvl="0"/>
            <a:r>
              <a:rPr lang="en-US" sz="2800" dirty="0">
                <a:solidFill>
                  <a:schemeClr val="tx1"/>
                </a:solidFill>
                <a:latin typeface="+mn-lt"/>
                <a:ea typeface="+mn-ea"/>
                <a:cs typeface="+mn-cs"/>
              </a:rPr>
              <a:t>Many babies comfort themselves while alone in the crib by developing an attachment to a particular object. This demonstrates in some cultures, coping skills.</a:t>
            </a:r>
          </a:p>
          <a:p>
            <a:endParaRPr lang="en-US" dirty="0"/>
          </a:p>
        </p:txBody>
      </p:sp>
    </p:spTree>
    <p:extLst>
      <p:ext uri="{BB962C8B-B14F-4D97-AF65-F5344CB8AC3E}">
        <p14:creationId xmlns:p14="http://schemas.microsoft.com/office/powerpoint/2010/main" val="974039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latin typeface="+mj-lt"/>
                <a:ea typeface="+mj-ea"/>
                <a:cs typeface="+mj-cs"/>
              </a:rPr>
              <a:t>Varying Attachment </a:t>
            </a:r>
            <a:r>
              <a:rPr lang="en-US" b="1" dirty="0" smtClean="0">
                <a:solidFill>
                  <a:schemeClr val="tx2"/>
                </a:solidFill>
                <a:latin typeface="+mj-lt"/>
                <a:ea typeface="+mj-ea"/>
                <a:cs typeface="+mj-cs"/>
              </a:rPr>
              <a:t>Patterns</a:t>
            </a:r>
            <a:endParaRPr lang="en-US" dirty="0"/>
          </a:p>
        </p:txBody>
      </p:sp>
      <p:sp>
        <p:nvSpPr>
          <p:cNvPr id="3" name="Content Placeholder 2"/>
          <p:cNvSpPr>
            <a:spLocks noGrp="1"/>
          </p:cNvSpPr>
          <p:nvPr>
            <p:ph idx="1"/>
          </p:nvPr>
        </p:nvSpPr>
        <p:spPr>
          <a:xfrm>
            <a:off x="457200" y="1295400"/>
            <a:ext cx="8229600" cy="4830763"/>
          </a:xfrm>
        </p:spPr>
        <p:txBody>
          <a:bodyPr/>
          <a:lstStyle/>
          <a:p>
            <a:pPr marL="0" indent="0">
              <a:buNone/>
            </a:pPr>
            <a:r>
              <a:rPr lang="en-US" i="1" u="sng" dirty="0">
                <a:solidFill>
                  <a:schemeClr val="tx1"/>
                </a:solidFill>
                <a:latin typeface="+mn-lt"/>
                <a:ea typeface="+mn-ea"/>
                <a:cs typeface="+mn-cs"/>
              </a:rPr>
              <a:t>Bowlby and Ainsworth’s Research</a:t>
            </a:r>
            <a:endParaRPr lang="en-US" u="sng" dirty="0">
              <a:solidFill>
                <a:schemeClr val="tx1"/>
              </a:solidFill>
              <a:latin typeface="+mn-lt"/>
              <a:ea typeface="+mn-ea"/>
              <a:cs typeface="+mn-cs"/>
            </a:endParaRPr>
          </a:p>
          <a:p>
            <a:pPr lvl="0"/>
            <a:r>
              <a:rPr lang="en-US" dirty="0">
                <a:solidFill>
                  <a:schemeClr val="tx1"/>
                </a:solidFill>
                <a:latin typeface="+mn-lt"/>
                <a:ea typeface="+mn-ea"/>
                <a:cs typeface="+mn-cs"/>
              </a:rPr>
              <a:t>Bowlby was the first to apply </a:t>
            </a:r>
            <a:r>
              <a:rPr lang="en-US" dirty="0" smtClean="0">
                <a:solidFill>
                  <a:schemeClr val="tx1"/>
                </a:solidFill>
                <a:latin typeface="+mn-lt"/>
                <a:ea typeface="+mn-ea"/>
                <a:cs typeface="+mn-cs"/>
              </a:rPr>
              <a:t>humans to </a:t>
            </a:r>
            <a:r>
              <a:rPr lang="en-US" dirty="0">
                <a:solidFill>
                  <a:schemeClr val="tx1"/>
                </a:solidFill>
                <a:latin typeface="+mn-lt"/>
                <a:ea typeface="+mn-ea"/>
                <a:cs typeface="+mn-cs"/>
              </a:rPr>
              <a:t>the idea that attachment behaviors evolved because they promote survival.</a:t>
            </a:r>
          </a:p>
          <a:p>
            <a:pPr lvl="1"/>
            <a:r>
              <a:rPr lang="en-US" dirty="0">
                <a:solidFill>
                  <a:schemeClr val="tx1"/>
                </a:solidFill>
                <a:latin typeface="+mn-lt"/>
              </a:rPr>
              <a:t>He took a psychoanalytic view that attachment of infant to caregiver affects an infant’s sense of security and ability to trust</a:t>
            </a:r>
            <a:r>
              <a:rPr lang="en-US" dirty="0" smtClean="0">
                <a:solidFill>
                  <a:schemeClr val="tx1"/>
                </a:solidFill>
                <a:latin typeface="+mn-lt"/>
              </a:rPr>
              <a:t>.</a:t>
            </a:r>
          </a:p>
          <a:p>
            <a:pPr lvl="1"/>
            <a:r>
              <a:rPr lang="en-US" dirty="0" smtClean="0">
                <a:solidFill>
                  <a:schemeClr val="tx1"/>
                </a:solidFill>
                <a:latin typeface="+mn-lt"/>
                <a:hlinkClick r:id="rId2"/>
              </a:rPr>
              <a:t>https://youtu.be/s608077NtNI</a:t>
            </a:r>
            <a:r>
              <a:rPr lang="en-US" dirty="0" smtClean="0">
                <a:solidFill>
                  <a:schemeClr val="tx1"/>
                </a:solidFill>
                <a:latin typeface="+mn-lt"/>
              </a:rPr>
              <a:t> (Ainsworth Strange Situation) </a:t>
            </a:r>
            <a:endParaRPr lang="en-US" dirty="0">
              <a:solidFill>
                <a:schemeClr val="tx1"/>
              </a:solidFill>
              <a:latin typeface="+mn-lt"/>
            </a:endParaRPr>
          </a:p>
          <a:p>
            <a:endParaRPr lang="en-US" dirty="0"/>
          </a:p>
        </p:txBody>
      </p:sp>
    </p:spTree>
    <p:extLst>
      <p:ext uri="{BB962C8B-B14F-4D97-AF65-F5344CB8AC3E}">
        <p14:creationId xmlns:p14="http://schemas.microsoft.com/office/powerpoint/2010/main" val="1559508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smtClean="0">
                <a:solidFill>
                  <a:schemeClr val="tx2"/>
                </a:solidFill>
              </a:rPr>
              <a:t>(Cont.) Varying Attachment Patterns</a:t>
            </a:r>
            <a:endParaRPr lang="en-US" sz="3000" dirty="0"/>
          </a:p>
        </p:txBody>
      </p:sp>
      <p:sp>
        <p:nvSpPr>
          <p:cNvPr id="3" name="Content Placeholder 2"/>
          <p:cNvSpPr>
            <a:spLocks noGrp="1"/>
          </p:cNvSpPr>
          <p:nvPr>
            <p:ph idx="1"/>
          </p:nvPr>
        </p:nvSpPr>
        <p:spPr>
          <a:xfrm>
            <a:off x="457200" y="1143000"/>
            <a:ext cx="8229600" cy="4983163"/>
          </a:xfrm>
        </p:spPr>
        <p:txBody>
          <a:bodyPr/>
          <a:lstStyle/>
          <a:p>
            <a:pPr lvl="0"/>
            <a:r>
              <a:rPr lang="en-US" sz="2500" dirty="0">
                <a:solidFill>
                  <a:schemeClr val="tx1"/>
                </a:solidFill>
                <a:latin typeface="+mn-lt"/>
              </a:rPr>
              <a:t>Ainsworth was a student of Bowlby’s, she came up with different types of attachment. </a:t>
            </a:r>
          </a:p>
          <a:p>
            <a:pPr lvl="1"/>
            <a:r>
              <a:rPr lang="en-US" sz="2500" dirty="0">
                <a:solidFill>
                  <a:schemeClr val="tx1"/>
                </a:solidFill>
                <a:latin typeface="+mn-lt"/>
              </a:rPr>
              <a:t>If the baby is securely attached, the child uses the mother as a base to move out from and explore the interesting toys in the room. </a:t>
            </a:r>
          </a:p>
          <a:p>
            <a:pPr lvl="1"/>
            <a:r>
              <a:rPr lang="en-US" sz="2500" dirty="0">
                <a:solidFill>
                  <a:schemeClr val="tx1"/>
                </a:solidFill>
                <a:latin typeface="+mn-lt"/>
              </a:rPr>
              <a:t>With insecure attached infants they show what’s called avoidant attachment, resistant attachment, or disorganized/disoriented attachment</a:t>
            </a:r>
            <a:r>
              <a:rPr lang="en-US" sz="2500" dirty="0" smtClean="0">
                <a:solidFill>
                  <a:schemeClr val="tx1"/>
                </a:solidFill>
                <a:latin typeface="+mn-lt"/>
              </a:rPr>
              <a:t>. </a:t>
            </a:r>
          </a:p>
          <a:p>
            <a:pPr lvl="1"/>
            <a:r>
              <a:rPr lang="en-US" sz="2400" dirty="0">
                <a:solidFill>
                  <a:schemeClr val="tx1"/>
                </a:solidFill>
                <a:latin typeface="+mn-lt"/>
              </a:rPr>
              <a:t>With Ainsworth research, as a teacher, you cannot be judge mental or label attachments in families you work with. </a:t>
            </a:r>
          </a:p>
          <a:p>
            <a:pPr marL="457200" lvl="1" indent="0">
              <a:buNone/>
            </a:pPr>
            <a:endParaRPr lang="en-US" sz="2500" dirty="0">
              <a:solidFill>
                <a:schemeClr val="tx1"/>
              </a:solidFill>
              <a:latin typeface="+mn-lt"/>
            </a:endParaRPr>
          </a:p>
          <a:p>
            <a:endParaRPr lang="en-US" dirty="0"/>
          </a:p>
        </p:txBody>
      </p:sp>
    </p:spTree>
    <p:extLst>
      <p:ext uri="{BB962C8B-B14F-4D97-AF65-F5344CB8AC3E}">
        <p14:creationId xmlns:p14="http://schemas.microsoft.com/office/powerpoint/2010/main" val="3391931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smtClean="0">
                <a:solidFill>
                  <a:schemeClr val="tx2"/>
                </a:solidFill>
              </a:rPr>
              <a:t>(Cont.) Varying Attachment Patterns</a:t>
            </a:r>
            <a:endParaRPr lang="en-US" sz="3000" dirty="0"/>
          </a:p>
        </p:txBody>
      </p:sp>
      <p:sp>
        <p:nvSpPr>
          <p:cNvPr id="3" name="Content Placeholder 2"/>
          <p:cNvSpPr>
            <a:spLocks noGrp="1"/>
          </p:cNvSpPr>
          <p:nvPr>
            <p:ph idx="1"/>
          </p:nvPr>
        </p:nvSpPr>
        <p:spPr>
          <a:xfrm>
            <a:off x="457200" y="1143000"/>
            <a:ext cx="8229600" cy="4983163"/>
          </a:xfrm>
        </p:spPr>
        <p:txBody>
          <a:bodyPr/>
          <a:lstStyle/>
          <a:p>
            <a:pPr lvl="1"/>
            <a:r>
              <a:rPr lang="en-US" sz="2600" dirty="0" smtClean="0">
                <a:solidFill>
                  <a:schemeClr val="tx1"/>
                </a:solidFill>
              </a:rPr>
              <a:t>Resistant attachment infants stay close to the mother before she leaves and di little exploration in a strange place. </a:t>
            </a:r>
          </a:p>
          <a:p>
            <a:pPr lvl="1"/>
            <a:r>
              <a:rPr lang="en-US" sz="2600" dirty="0" smtClean="0">
                <a:solidFill>
                  <a:schemeClr val="tx1"/>
                </a:solidFill>
              </a:rPr>
              <a:t>Avoidant attachment shows when babies act the same around the stranger as they do around the mother. They seem not to care when the mother leaves the room, when reunited they are slow to greet the mother and either ignore or avoid her. </a:t>
            </a:r>
          </a:p>
          <a:p>
            <a:pPr lvl="1"/>
            <a:r>
              <a:rPr lang="en-US" sz="2600" dirty="0" smtClean="0">
                <a:solidFill>
                  <a:schemeClr val="tx1"/>
                </a:solidFill>
              </a:rPr>
              <a:t>Disorganized/disoriented attachment shows up as a pattern of confused, contradictory behaviors when reunited with the mother. Sometimes infants look frozen, dazed, and disoriented.</a:t>
            </a:r>
            <a:endParaRPr lang="en-US" sz="2600" dirty="0"/>
          </a:p>
        </p:txBody>
      </p:sp>
    </p:spTree>
    <p:extLst>
      <p:ext uri="{BB962C8B-B14F-4D97-AF65-F5344CB8AC3E}">
        <p14:creationId xmlns:p14="http://schemas.microsoft.com/office/powerpoint/2010/main" val="2400360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latin typeface="+mj-lt"/>
                <a:ea typeface="+mj-ea"/>
                <a:cs typeface="+mj-cs"/>
              </a:rPr>
              <a:t>Judging Attachment in a Cross-Cultural </a:t>
            </a:r>
            <a:r>
              <a:rPr lang="en-US" b="1" dirty="0" smtClean="0">
                <a:solidFill>
                  <a:schemeClr val="tx2"/>
                </a:solidFill>
                <a:latin typeface="+mj-lt"/>
                <a:ea typeface="+mj-ea"/>
                <a:cs typeface="+mj-cs"/>
              </a:rPr>
              <a:t>Situation</a:t>
            </a:r>
            <a:endParaRPr lang="en-US" dirty="0"/>
          </a:p>
        </p:txBody>
      </p:sp>
      <p:sp>
        <p:nvSpPr>
          <p:cNvPr id="3" name="Content Placeholder 2"/>
          <p:cNvSpPr>
            <a:spLocks noGrp="1"/>
          </p:cNvSpPr>
          <p:nvPr>
            <p:ph idx="1"/>
          </p:nvPr>
        </p:nvSpPr>
        <p:spPr>
          <a:xfrm>
            <a:off x="457200" y="1524000"/>
            <a:ext cx="8229600" cy="4602163"/>
          </a:xfrm>
        </p:spPr>
        <p:txBody>
          <a:bodyPr/>
          <a:lstStyle/>
          <a:p>
            <a:r>
              <a:rPr lang="en-US" sz="2500" dirty="0">
                <a:solidFill>
                  <a:schemeClr val="tx1"/>
                </a:solidFill>
                <a:latin typeface="+mn-lt"/>
                <a:ea typeface="+mn-ea"/>
                <a:cs typeface="+mn-cs"/>
              </a:rPr>
              <a:t>Language is another area in which an outsider may misjudge what is happening.</a:t>
            </a:r>
          </a:p>
          <a:p>
            <a:pPr lvl="0"/>
            <a:r>
              <a:rPr lang="en-US" sz="2500" dirty="0">
                <a:solidFill>
                  <a:schemeClr val="tx1"/>
                </a:solidFill>
                <a:latin typeface="+mn-lt"/>
                <a:ea typeface="+mn-ea"/>
                <a:cs typeface="+mn-cs"/>
              </a:rPr>
              <a:t>European American middle class families are very vocal and all this vocalization is part of the attachment process. </a:t>
            </a:r>
          </a:p>
          <a:p>
            <a:pPr lvl="0"/>
            <a:r>
              <a:rPr lang="en-US" sz="2500" dirty="0">
                <a:solidFill>
                  <a:schemeClr val="tx1"/>
                </a:solidFill>
                <a:latin typeface="+mn-lt"/>
                <a:ea typeface="+mn-ea"/>
                <a:cs typeface="+mn-cs"/>
              </a:rPr>
              <a:t>Important to have a turn-taking situation in talking to an infant</a:t>
            </a:r>
          </a:p>
          <a:p>
            <a:pPr lvl="0"/>
            <a:r>
              <a:rPr lang="en-US" sz="2500" dirty="0">
                <a:solidFill>
                  <a:schemeClr val="tx1"/>
                </a:solidFill>
                <a:latin typeface="+mn-lt"/>
                <a:ea typeface="+mn-ea"/>
                <a:cs typeface="+mn-cs"/>
              </a:rPr>
              <a:t>Some families, however, rarely speak to their infants but have nonverbal communication.</a:t>
            </a:r>
          </a:p>
          <a:p>
            <a:endParaRPr lang="en-US" dirty="0"/>
          </a:p>
        </p:txBody>
      </p:sp>
    </p:spTree>
    <p:extLst>
      <p:ext uri="{BB962C8B-B14F-4D97-AF65-F5344CB8AC3E}">
        <p14:creationId xmlns:p14="http://schemas.microsoft.com/office/powerpoint/2010/main" val="42355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solidFill>
              </a:rPr>
              <a:t>Caregiver and Parent Roles </a:t>
            </a:r>
            <a:r>
              <a:rPr lang="en-US" sz="3600" b="1" dirty="0" smtClean="0">
                <a:solidFill>
                  <a:schemeClr val="tx2"/>
                </a:solidFill>
              </a:rPr>
              <a:t>Differ</a:t>
            </a:r>
            <a:endParaRPr lang="en-US" sz="3600" b="1" dirty="0"/>
          </a:p>
        </p:txBody>
      </p:sp>
      <p:sp>
        <p:nvSpPr>
          <p:cNvPr id="3" name="Content Placeholder 2"/>
          <p:cNvSpPr>
            <a:spLocks noGrp="1"/>
          </p:cNvSpPr>
          <p:nvPr>
            <p:ph idx="1"/>
          </p:nvPr>
        </p:nvSpPr>
        <p:spPr>
          <a:xfrm>
            <a:off x="457200" y="1295400"/>
            <a:ext cx="8229600" cy="4830763"/>
          </a:xfrm>
        </p:spPr>
        <p:txBody>
          <a:bodyPr/>
          <a:lstStyle/>
          <a:p>
            <a:r>
              <a:rPr lang="en-US" sz="2800" dirty="0">
                <a:solidFill>
                  <a:schemeClr val="tx1"/>
                </a:solidFill>
                <a:latin typeface="+mn-lt"/>
                <a:ea typeface="+mn-ea"/>
                <a:cs typeface="+mn-cs"/>
              </a:rPr>
              <a:t>Attachment grows out of the sensitivity and the ability of the infant-care teacher to read babies communication and to communicate and also promotes further communication.</a:t>
            </a:r>
          </a:p>
          <a:p>
            <a:pPr lvl="0"/>
            <a:r>
              <a:rPr lang="en-US" sz="2800" dirty="0">
                <a:solidFill>
                  <a:schemeClr val="tx1"/>
                </a:solidFill>
                <a:latin typeface="+mn-lt"/>
                <a:ea typeface="+mn-ea"/>
                <a:cs typeface="+mn-cs"/>
              </a:rPr>
              <a:t>Good infant-care teachers and good parents have similar behaviors and goals but they also have some differences.</a:t>
            </a:r>
          </a:p>
          <a:p>
            <a:pPr lvl="0"/>
            <a:r>
              <a:rPr lang="en-US" sz="2800" dirty="0">
                <a:solidFill>
                  <a:schemeClr val="tx1"/>
                </a:solidFill>
                <a:latin typeface="+mn-lt"/>
                <a:ea typeface="+mn-ea"/>
                <a:cs typeface="+mn-cs"/>
              </a:rPr>
              <a:t>The infant-care teacher’s attachment is necessarily short-term, and it’s important for him or her to remember that fact. </a:t>
            </a:r>
          </a:p>
          <a:p>
            <a:endParaRPr lang="en-US" dirty="0"/>
          </a:p>
        </p:txBody>
      </p:sp>
    </p:spTree>
    <p:extLst>
      <p:ext uri="{BB962C8B-B14F-4D97-AF65-F5344CB8AC3E}">
        <p14:creationId xmlns:p14="http://schemas.microsoft.com/office/powerpoint/2010/main" val="2714739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smtClean="0"/>
              <a:t>(cont.) </a:t>
            </a:r>
            <a:r>
              <a:rPr lang="en-US" sz="3200" b="1" dirty="0" smtClean="0">
                <a:solidFill>
                  <a:schemeClr val="tx2"/>
                </a:solidFill>
              </a:rPr>
              <a:t>Caregiver and Parent Roles Differ</a:t>
            </a:r>
            <a:endParaRPr lang="en-US" sz="3500" dirty="0"/>
          </a:p>
        </p:txBody>
      </p:sp>
      <p:sp>
        <p:nvSpPr>
          <p:cNvPr id="3" name="Content Placeholder 2"/>
          <p:cNvSpPr>
            <a:spLocks noGrp="1"/>
          </p:cNvSpPr>
          <p:nvPr>
            <p:ph idx="1"/>
          </p:nvPr>
        </p:nvSpPr>
        <p:spPr>
          <a:xfrm>
            <a:off x="457200" y="1371600"/>
            <a:ext cx="8229600" cy="4754563"/>
          </a:xfrm>
        </p:spPr>
        <p:txBody>
          <a:bodyPr/>
          <a:lstStyle/>
          <a:p>
            <a:pPr lvl="0"/>
            <a:r>
              <a:rPr lang="en-US" dirty="0">
                <a:solidFill>
                  <a:schemeClr val="tx1"/>
                </a:solidFill>
                <a:latin typeface="+mn-lt"/>
                <a:ea typeface="+mn-ea"/>
                <a:cs typeface="+mn-cs"/>
              </a:rPr>
              <a:t>The goal of parental attachment is to establish optimum closeness with the child; the infant care teacher’s goal is optimum distance. The infant-care teacher must put limits on the degree of attachment.</a:t>
            </a:r>
          </a:p>
          <a:p>
            <a:endParaRPr lang="en-US" dirty="0"/>
          </a:p>
        </p:txBody>
      </p:sp>
    </p:spTree>
    <p:extLst>
      <p:ext uri="{BB962C8B-B14F-4D97-AF65-F5344CB8AC3E}">
        <p14:creationId xmlns:p14="http://schemas.microsoft.com/office/powerpoint/2010/main" val="109041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lstStyle/>
          <a:p>
            <a:r>
              <a:rPr lang="en-US" dirty="0" smtClean="0"/>
              <a:t>In this Chapter you will learn to…</a:t>
            </a:r>
          </a:p>
          <a:p>
            <a:pPr lvl="1"/>
            <a:r>
              <a:rPr lang="en-US" sz="2000" dirty="0" smtClean="0"/>
              <a:t>Explain how attachment &amp; trust are related</a:t>
            </a:r>
          </a:p>
          <a:p>
            <a:pPr lvl="1"/>
            <a:r>
              <a:rPr lang="en-US" sz="2000" dirty="0" smtClean="0"/>
              <a:t>Describe how attachment occurs</a:t>
            </a:r>
          </a:p>
          <a:p>
            <a:pPr lvl="1"/>
            <a:r>
              <a:rPr lang="en-US" sz="2000" dirty="0" smtClean="0"/>
              <a:t>Identify behaviors indicating that babies are attached to their parents</a:t>
            </a:r>
          </a:p>
          <a:p>
            <a:pPr lvl="1"/>
            <a:r>
              <a:rPr lang="en-US" sz="2000" dirty="0" smtClean="0"/>
              <a:t>Describe obstacles to attachment </a:t>
            </a:r>
          </a:p>
          <a:p>
            <a:pPr lvl="1"/>
            <a:r>
              <a:rPr lang="en-US" sz="2000" dirty="0" smtClean="0"/>
              <a:t>Explain how babies learn to cope with feelings of loss</a:t>
            </a:r>
          </a:p>
          <a:p>
            <a:pPr lvl="1"/>
            <a:r>
              <a:rPr lang="en-US" sz="2000" dirty="0" smtClean="0"/>
              <a:t>Describe varying patterns </a:t>
            </a:r>
          </a:p>
          <a:p>
            <a:pPr lvl="1"/>
            <a:r>
              <a:rPr lang="en-US" sz="2000" dirty="0" smtClean="0"/>
              <a:t>Explain how to judge attachment in a cross-cultural situation</a:t>
            </a:r>
          </a:p>
          <a:p>
            <a:pPr lvl="1"/>
            <a:r>
              <a:rPr lang="en-US" sz="2000" dirty="0" smtClean="0"/>
              <a:t>Identify factors that relate to child care and attachment </a:t>
            </a:r>
          </a:p>
        </p:txBody>
      </p:sp>
    </p:spTree>
    <p:extLst>
      <p:ext uri="{BB962C8B-B14F-4D97-AF65-F5344CB8AC3E}">
        <p14:creationId xmlns:p14="http://schemas.microsoft.com/office/powerpoint/2010/main" val="2647235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b="1" dirty="0">
                <a:solidFill>
                  <a:schemeClr val="tx2"/>
                </a:solidFill>
                <a:latin typeface="+mj-lt"/>
                <a:ea typeface="+mj-ea"/>
                <a:cs typeface="+mj-cs"/>
              </a:rPr>
              <a:t>Attachment in Full-Inclusion </a:t>
            </a:r>
            <a:r>
              <a:rPr lang="en-US" sz="3500" b="1" dirty="0" smtClean="0">
                <a:solidFill>
                  <a:schemeClr val="tx2"/>
                </a:solidFill>
                <a:latin typeface="+mj-lt"/>
                <a:ea typeface="+mj-ea"/>
                <a:cs typeface="+mj-cs"/>
              </a:rPr>
              <a:t>Programs</a:t>
            </a:r>
            <a:endParaRPr lang="en-US"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Full-inclusion programs are those where children with developmental differences, disabilities, and particular challenges are placed in child care with their typically developing peers rather than being separated into special programs.</a:t>
            </a:r>
          </a:p>
          <a:p>
            <a:pPr lvl="0"/>
            <a:r>
              <a:rPr lang="en-US" dirty="0">
                <a:solidFill>
                  <a:schemeClr val="tx1"/>
                </a:solidFill>
                <a:latin typeface="+mn-lt"/>
                <a:ea typeface="+mn-ea"/>
                <a:cs typeface="+mn-cs"/>
              </a:rPr>
              <a:t>Every child must feel like they belong at school.</a:t>
            </a:r>
          </a:p>
          <a:p>
            <a:pPr marL="0" indent="0">
              <a:buNone/>
            </a:pPr>
            <a:endParaRPr lang="en-US" dirty="0"/>
          </a:p>
        </p:txBody>
      </p:sp>
    </p:spTree>
    <p:extLst>
      <p:ext uri="{BB962C8B-B14F-4D97-AF65-F5344CB8AC3E}">
        <p14:creationId xmlns:p14="http://schemas.microsoft.com/office/powerpoint/2010/main" val="2294266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Attachment</a:t>
            </a:r>
            <a:endParaRPr lang="en-US" b="1" dirty="0"/>
          </a:p>
        </p:txBody>
      </p:sp>
      <p:sp>
        <p:nvSpPr>
          <p:cNvPr id="3" name="Content Placeholder 2"/>
          <p:cNvSpPr>
            <a:spLocks noGrp="1"/>
          </p:cNvSpPr>
          <p:nvPr>
            <p:ph idx="1"/>
          </p:nvPr>
        </p:nvSpPr>
        <p:spPr>
          <a:xfrm>
            <a:off x="457200" y="1143000"/>
            <a:ext cx="8229600" cy="4983163"/>
          </a:xfrm>
        </p:spPr>
        <p:txBody>
          <a:bodyPr/>
          <a:lstStyle/>
          <a:p>
            <a:r>
              <a:rPr lang="en-US" sz="2000" dirty="0">
                <a:solidFill>
                  <a:schemeClr val="tx1"/>
                </a:solidFill>
                <a:latin typeface="+mn-lt"/>
                <a:ea typeface="+mn-ea"/>
                <a:cs typeface="+mn-cs"/>
              </a:rPr>
              <a:t>Attachment is a lifelong process that starts in the 1</a:t>
            </a:r>
            <a:r>
              <a:rPr lang="en-US" sz="2000" baseline="30000" dirty="0">
                <a:solidFill>
                  <a:schemeClr val="tx1"/>
                </a:solidFill>
                <a:latin typeface="+mn-lt"/>
                <a:ea typeface="+mn-ea"/>
                <a:cs typeface="+mn-cs"/>
              </a:rPr>
              <a:t>st</a:t>
            </a:r>
            <a:r>
              <a:rPr lang="en-US" sz="2000" dirty="0">
                <a:solidFill>
                  <a:schemeClr val="tx1"/>
                </a:solidFill>
                <a:latin typeface="+mn-lt"/>
                <a:ea typeface="+mn-ea"/>
                <a:cs typeface="+mn-cs"/>
              </a:rPr>
              <a:t> year of life and carries through the life span.</a:t>
            </a:r>
          </a:p>
          <a:p>
            <a:r>
              <a:rPr lang="en-US" sz="2000" dirty="0">
                <a:solidFill>
                  <a:schemeClr val="tx1"/>
                </a:solidFill>
                <a:latin typeface="+mn-lt"/>
                <a:ea typeface="+mn-ea"/>
                <a:cs typeface="+mn-cs"/>
              </a:rPr>
              <a:t>The positive nurturing experiences associated with attachment produce hormones called neurotransmitters that give the infant a sense of well-being.</a:t>
            </a:r>
          </a:p>
          <a:p>
            <a:pPr lvl="0"/>
            <a:r>
              <a:rPr lang="en-US" sz="2000" dirty="0">
                <a:solidFill>
                  <a:schemeClr val="tx1"/>
                </a:solidFill>
                <a:latin typeface="+mn-lt"/>
                <a:ea typeface="+mn-ea"/>
                <a:cs typeface="+mn-cs"/>
              </a:rPr>
              <a:t>This sense of well-being reinforces certain pathways in the brain which leads to mental growth.</a:t>
            </a:r>
          </a:p>
          <a:p>
            <a:pPr lvl="0"/>
            <a:r>
              <a:rPr lang="en-US" sz="2000" dirty="0">
                <a:solidFill>
                  <a:schemeClr val="tx1"/>
                </a:solidFill>
                <a:latin typeface="+mn-lt"/>
                <a:ea typeface="+mn-ea"/>
                <a:cs typeface="+mn-cs"/>
              </a:rPr>
              <a:t>Children who lack or have no attachment lack a sense of security and experiences which has a detrimental effect on the brain’s development.</a:t>
            </a:r>
          </a:p>
          <a:p>
            <a:pPr lvl="0"/>
            <a:r>
              <a:rPr lang="en-US" sz="2000" dirty="0">
                <a:solidFill>
                  <a:schemeClr val="tx1"/>
                </a:solidFill>
                <a:latin typeface="+mn-lt"/>
                <a:ea typeface="+mn-ea"/>
                <a:cs typeface="+mn-cs"/>
              </a:rPr>
              <a:t>American Academy of Pediatrics recommend that parents keep babies under the age of 2 away from the </a:t>
            </a:r>
            <a:r>
              <a:rPr lang="en-US" sz="2000" dirty="0" err="1">
                <a:solidFill>
                  <a:schemeClr val="tx1"/>
                </a:solidFill>
                <a:latin typeface="+mn-lt"/>
                <a:ea typeface="+mn-ea"/>
                <a:cs typeface="+mn-cs"/>
              </a:rPr>
              <a:t>t.v</a:t>
            </a:r>
            <a:r>
              <a:rPr lang="en-US" sz="2000" dirty="0">
                <a:solidFill>
                  <a:schemeClr val="tx1"/>
                </a:solidFill>
                <a:latin typeface="+mn-lt"/>
                <a:ea typeface="+mn-ea"/>
                <a:cs typeface="+mn-cs"/>
              </a:rPr>
              <a:t>. and just interact with them instead.  Those interactions are likely to result in stronger, healthier attachment. </a:t>
            </a:r>
          </a:p>
          <a:p>
            <a:pPr lvl="0"/>
            <a:r>
              <a:rPr lang="en-US" sz="2000" dirty="0">
                <a:solidFill>
                  <a:schemeClr val="tx1"/>
                </a:solidFill>
                <a:latin typeface="+mn-lt"/>
                <a:ea typeface="+mn-ea"/>
                <a:cs typeface="+mn-cs"/>
              </a:rPr>
              <a:t>The responsiveness to the baby is vital to the interactions</a:t>
            </a:r>
            <a:r>
              <a:rPr lang="en-US" sz="2000" dirty="0" smtClean="0">
                <a:solidFill>
                  <a:schemeClr val="tx1"/>
                </a:solidFill>
                <a:latin typeface="+mn-lt"/>
                <a:ea typeface="+mn-ea"/>
                <a:cs typeface="+mn-cs"/>
              </a:rPr>
              <a:t>.</a:t>
            </a:r>
          </a:p>
          <a:p>
            <a:r>
              <a:rPr lang="en-US" sz="2000" dirty="0" smtClean="0">
                <a:solidFill>
                  <a:schemeClr val="tx1"/>
                </a:solidFill>
                <a:latin typeface="+mn-lt"/>
                <a:ea typeface="+mn-ea"/>
                <a:cs typeface="+mn-cs"/>
                <a:hlinkClick r:id="rId2"/>
              </a:rPr>
              <a:t>https://youtu.be/kwxjfuPlArY</a:t>
            </a:r>
            <a:r>
              <a:rPr lang="en-US" sz="2000" dirty="0" smtClean="0">
                <a:solidFill>
                  <a:schemeClr val="tx1"/>
                </a:solidFill>
                <a:latin typeface="+mn-lt"/>
                <a:ea typeface="+mn-ea"/>
                <a:cs typeface="+mn-cs"/>
              </a:rPr>
              <a:t> </a:t>
            </a:r>
            <a:r>
              <a:rPr lang="en-US" sz="1600" dirty="0" smtClean="0">
                <a:solidFill>
                  <a:schemeClr val="tx1"/>
                </a:solidFill>
              </a:rPr>
              <a:t>(</a:t>
            </a:r>
            <a:r>
              <a:rPr lang="en-US" sz="1600" dirty="0" smtClean="0"/>
              <a:t>Science Bulletins: Attachment Theory—Understanding the Essential Bond)</a:t>
            </a:r>
          </a:p>
          <a:p>
            <a:pPr lvl="0"/>
            <a:endParaRPr lang="en-US" dirty="0"/>
          </a:p>
        </p:txBody>
      </p:sp>
    </p:spTree>
    <p:extLst>
      <p:ext uri="{BB962C8B-B14F-4D97-AF65-F5344CB8AC3E}">
        <p14:creationId xmlns:p14="http://schemas.microsoft.com/office/powerpoint/2010/main" val="405002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8143"/>
            <a:ext cx="9163050" cy="1371600"/>
          </a:xfrm>
        </p:spPr>
        <p:txBody>
          <a:bodyPr/>
          <a:lstStyle/>
          <a:p>
            <a:pPr>
              <a:defRPr/>
            </a:pPr>
            <a:r>
              <a:rPr lang="en-US" sz="3200" dirty="0" smtClean="0">
                <a:effectLst>
                  <a:outerShdw blurRad="38100" dist="38100" dir="2700000" algn="tl">
                    <a:srgbClr val="000000"/>
                  </a:outerShdw>
                </a:effectLst>
                <a:latin typeface="Verdana" pitchFamily="-84" charset="0"/>
              </a:rPr>
              <a:t>Erik Erikson’s Psychosocial Stages</a:t>
            </a:r>
          </a:p>
        </p:txBody>
      </p:sp>
      <p:sp>
        <p:nvSpPr>
          <p:cNvPr id="8195" name="Content Placeholder 2"/>
          <p:cNvSpPr>
            <a:spLocks noGrp="1"/>
          </p:cNvSpPr>
          <p:nvPr>
            <p:ph idx="1"/>
          </p:nvPr>
        </p:nvSpPr>
        <p:spPr/>
        <p:txBody>
          <a:bodyPr/>
          <a:lstStyle/>
          <a:p>
            <a:pPr marL="0" indent="0">
              <a:buNone/>
            </a:pPr>
            <a:r>
              <a:rPr lang="en-US" altLang="en-US" sz="2800" dirty="0" smtClean="0">
                <a:latin typeface="Verdana" panose="020B0604030504040204" pitchFamily="34" charset="0"/>
              </a:rPr>
              <a:t>Erik Erikson (1963) is </a:t>
            </a:r>
            <a:r>
              <a:rPr lang="en-US" altLang="en-US" sz="2800" dirty="0" smtClean="0">
                <a:latin typeface="Verdana" panose="020B0604030504040204" pitchFamily="34" charset="0"/>
              </a:rPr>
              <a:t>one</a:t>
            </a:r>
            <a:r>
              <a:rPr lang="en-US" altLang="en-US" sz="2800" dirty="0" smtClean="0">
                <a:latin typeface="Verdana" panose="020B0604030504040204" pitchFamily="34" charset="0"/>
              </a:rPr>
              <a:t> theorist who is well-known </a:t>
            </a:r>
            <a:r>
              <a:rPr lang="en-US" altLang="en-US" sz="2800" dirty="0" smtClean="0">
                <a:latin typeface="Verdana" panose="020B0604030504040204" pitchFamily="34" charset="0"/>
              </a:rPr>
              <a:t>for bringing attention to </a:t>
            </a:r>
            <a:r>
              <a:rPr lang="en-US" altLang="en-US" sz="2800" dirty="0" smtClean="0">
                <a:latin typeface="Verdana" panose="020B0604030504040204" pitchFamily="34" charset="0"/>
              </a:rPr>
              <a:t>attachment (later </a:t>
            </a:r>
            <a:r>
              <a:rPr lang="en-US" altLang="en-US" sz="2800" dirty="0" err="1" smtClean="0">
                <a:latin typeface="Verdana" panose="020B0604030504040204" pitchFamily="34" charset="0"/>
              </a:rPr>
              <a:t>Bowlb</a:t>
            </a:r>
            <a:r>
              <a:rPr lang="en-US" altLang="en-US" sz="2800" dirty="0" err="1" smtClean="0">
                <a:latin typeface="Verdana" panose="020B0604030504040204" pitchFamily="34" charset="0"/>
              </a:rPr>
              <a:t>y</a:t>
            </a:r>
            <a:r>
              <a:rPr lang="en-US" altLang="en-US" sz="2800" dirty="0" smtClean="0">
                <a:latin typeface="Verdana" panose="020B0604030504040204" pitchFamily="34" charset="0"/>
              </a:rPr>
              <a:t> </a:t>
            </a:r>
            <a:r>
              <a:rPr lang="en-US" altLang="en-US" sz="2800" smtClean="0">
                <a:latin typeface="Verdana" panose="020B0604030504040204" pitchFamily="34" charset="0"/>
              </a:rPr>
              <a:t>and Ainsworth)</a:t>
            </a:r>
            <a:r>
              <a:rPr lang="en-US" altLang="en-US" sz="2800">
                <a:latin typeface="Verdana" panose="020B0604030504040204" pitchFamily="34" charset="0"/>
              </a:rPr>
              <a:t>:</a:t>
            </a:r>
            <a:r>
              <a:rPr lang="en-US" altLang="en-US" sz="2800" smtClean="0">
                <a:latin typeface="Verdana" panose="020B0604030504040204" pitchFamily="34" charset="0"/>
              </a:rPr>
              <a:t> </a:t>
            </a:r>
            <a:endParaRPr lang="en-US" altLang="en-US" sz="2800" dirty="0" smtClean="0">
              <a:latin typeface="Verdana" panose="020B0604030504040204" pitchFamily="34" charset="0"/>
            </a:endParaRPr>
          </a:p>
          <a:p>
            <a:pPr lvl="1"/>
            <a:r>
              <a:rPr lang="en-US" altLang="en-US" dirty="0" smtClean="0">
                <a:latin typeface="Verdana" panose="020B0604030504040204" pitchFamily="34" charset="0"/>
              </a:rPr>
              <a:t>Psycho-social theory</a:t>
            </a:r>
          </a:p>
          <a:p>
            <a:pPr lvl="1"/>
            <a:r>
              <a:rPr lang="en-US" altLang="en-US" dirty="0" smtClean="0">
                <a:latin typeface="Verdana" panose="020B0604030504040204" pitchFamily="34" charset="0"/>
              </a:rPr>
              <a:t>Eight Stages of man (1963)</a:t>
            </a:r>
          </a:p>
          <a:p>
            <a:pPr lvl="1"/>
            <a:r>
              <a:rPr lang="en-US" altLang="en-US" dirty="0" smtClean="0">
                <a:latin typeface="Verdana" panose="020B0604030504040204" pitchFamily="34" charset="0"/>
              </a:rPr>
              <a:t>Mother-Infant attachment</a:t>
            </a:r>
          </a:p>
          <a:p>
            <a:pPr lvl="1"/>
            <a:r>
              <a:rPr lang="en-US" altLang="en-US" dirty="0" smtClean="0">
                <a:latin typeface="Verdana" panose="020B0604030504040204" pitchFamily="34" charset="0"/>
              </a:rPr>
              <a:t>Babies emotional needs met satisfactorily in first year</a:t>
            </a:r>
          </a:p>
          <a:p>
            <a:pPr marL="457200" lvl="1" indent="0">
              <a:buNone/>
            </a:pPr>
            <a:endParaRPr lang="en-US" altLang="en-US" dirty="0" smtClean="0">
              <a:latin typeface="Verdana" panose="020B0604030504040204" pitchFamily="34" charset="0"/>
            </a:endParaRPr>
          </a:p>
        </p:txBody>
      </p:sp>
    </p:spTree>
    <p:extLst>
      <p:ext uri="{BB962C8B-B14F-4D97-AF65-F5344CB8AC3E}">
        <p14:creationId xmlns:p14="http://schemas.microsoft.com/office/powerpoint/2010/main" val="664406735"/>
      </p:ext>
    </p:extLst>
  </p:cSld>
  <p:clrMapOvr>
    <a:masterClrMapping/>
  </p:clrMapOvr>
  <p:transition spd="slow" advTm="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Growth of Attachment and Trust</a:t>
            </a:r>
            <a:endParaRPr lang="en-US" sz="4000" b="1" dirty="0"/>
          </a:p>
        </p:txBody>
      </p:sp>
      <p:sp>
        <p:nvSpPr>
          <p:cNvPr id="3" name="Content Placeholder 2"/>
          <p:cNvSpPr>
            <a:spLocks noGrp="1"/>
          </p:cNvSpPr>
          <p:nvPr>
            <p:ph idx="1"/>
          </p:nvPr>
        </p:nvSpPr>
        <p:spPr>
          <a:xfrm>
            <a:off x="457200" y="1219200"/>
            <a:ext cx="8229600" cy="5638800"/>
          </a:xfrm>
        </p:spPr>
        <p:txBody>
          <a:bodyPr/>
          <a:lstStyle/>
          <a:p>
            <a:r>
              <a:rPr lang="en-US" dirty="0">
                <a:solidFill>
                  <a:schemeClr val="tx1"/>
                </a:solidFill>
                <a:latin typeface="+mn-lt"/>
                <a:ea typeface="+mn-ea"/>
                <a:cs typeface="+mn-cs"/>
              </a:rPr>
              <a:t>The basis of healthy care and education is social-emotional development and the basis of the at is attachment, which comes from a sync relationship.</a:t>
            </a:r>
          </a:p>
          <a:p>
            <a:r>
              <a:rPr lang="en-US" dirty="0">
                <a:solidFill>
                  <a:schemeClr val="tx1"/>
                </a:solidFill>
                <a:latin typeface="+mn-lt"/>
                <a:ea typeface="+mn-ea"/>
                <a:cs typeface="+mn-cs"/>
              </a:rPr>
              <a:t>Attachment patterns are related to parental values and goals. </a:t>
            </a:r>
          </a:p>
          <a:p>
            <a:r>
              <a:rPr lang="en-US" dirty="0">
                <a:solidFill>
                  <a:schemeClr val="tx1"/>
                </a:solidFill>
                <a:latin typeface="+mn-lt"/>
                <a:ea typeface="+mn-ea"/>
                <a:cs typeface="+mn-cs"/>
              </a:rPr>
              <a:t>Attachment is vital</a:t>
            </a:r>
            <a:r>
              <a:rPr lang="en-US" dirty="0" smtClean="0">
                <a:solidFill>
                  <a:schemeClr val="tx1"/>
                </a:solidFill>
                <a:latin typeface="+mn-lt"/>
                <a:ea typeface="+mn-ea"/>
                <a:cs typeface="+mn-cs"/>
              </a:rPr>
              <a:t>.</a:t>
            </a:r>
          </a:p>
          <a:p>
            <a:r>
              <a:rPr lang="en-US" sz="2500" dirty="0" smtClean="0"/>
              <a:t>Here is a online test to see your attachment in a romantic relationship</a:t>
            </a:r>
            <a:endParaRPr lang="en-US" sz="2500" dirty="0">
              <a:solidFill>
                <a:schemeClr val="tx1"/>
              </a:solidFill>
            </a:endParaRPr>
          </a:p>
          <a:p>
            <a:pPr lvl="1"/>
            <a:r>
              <a:rPr lang="en-US" sz="1600" dirty="0" smtClean="0">
                <a:hlinkClick r:id="rId2"/>
              </a:rPr>
              <a:t>http://psychology.about.com/qz/How-Do-You-Behave-in-Romantic-Relationships</a:t>
            </a:r>
            <a:r>
              <a:rPr lang="en-US" sz="1600" dirty="0" smtClean="0"/>
              <a:t> </a:t>
            </a:r>
            <a:endParaRPr lang="en-US" sz="1600" dirty="0"/>
          </a:p>
        </p:txBody>
      </p:sp>
    </p:spTree>
    <p:extLst>
      <p:ext uri="{BB962C8B-B14F-4D97-AF65-F5344CB8AC3E}">
        <p14:creationId xmlns:p14="http://schemas.microsoft.com/office/powerpoint/2010/main" val="780532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Trust</a:t>
            </a:r>
            <a:endParaRPr lang="en-US" b="1"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Trust is a lifelong issue for all of us. </a:t>
            </a:r>
          </a:p>
          <a:p>
            <a:pPr lvl="0"/>
            <a:r>
              <a:rPr lang="en-US" dirty="0">
                <a:solidFill>
                  <a:schemeClr val="tx1"/>
                </a:solidFill>
                <a:latin typeface="+mn-lt"/>
                <a:ea typeface="+mn-ea"/>
                <a:cs typeface="+mn-cs"/>
              </a:rPr>
              <a:t>The need to repair or have closure to a trust issue is important to face. </a:t>
            </a:r>
          </a:p>
          <a:p>
            <a:pPr lvl="0"/>
            <a:r>
              <a:rPr lang="en-US" dirty="0">
                <a:solidFill>
                  <a:schemeClr val="tx1"/>
                </a:solidFill>
                <a:latin typeface="+mn-lt"/>
                <a:ea typeface="+mn-ea"/>
                <a:cs typeface="+mn-cs"/>
              </a:rPr>
              <a:t>A healthy attachment is one way to get children through hard times in their lives with less damage to their brain development and therefore to their social-emotional and cognitive development. </a:t>
            </a:r>
          </a:p>
          <a:p>
            <a:endParaRPr lang="en-US" dirty="0"/>
          </a:p>
        </p:txBody>
      </p:sp>
    </p:spTree>
    <p:extLst>
      <p:ext uri="{BB962C8B-B14F-4D97-AF65-F5344CB8AC3E}">
        <p14:creationId xmlns:p14="http://schemas.microsoft.com/office/powerpoint/2010/main" val="2342217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solidFill>
                <a:latin typeface="+mj-lt"/>
                <a:ea typeface="+mj-ea"/>
                <a:cs typeface="+mj-cs"/>
              </a:rPr>
              <a:t>How Secondary Attachments Occur</a:t>
            </a:r>
            <a:r>
              <a:rPr lang="en-US" dirty="0">
                <a:solidFill>
                  <a:schemeClr val="tx2"/>
                </a:solidFill>
                <a:latin typeface="+mj-lt"/>
                <a:ea typeface="+mj-ea"/>
                <a:cs typeface="+mj-cs"/>
              </a:rPr>
              <a:t/>
            </a:r>
            <a:br>
              <a:rPr lang="en-US" dirty="0">
                <a:solidFill>
                  <a:schemeClr val="tx2"/>
                </a:solidFill>
                <a:latin typeface="+mj-lt"/>
                <a:ea typeface="+mj-ea"/>
                <a:cs typeface="+mj-cs"/>
              </a:rPr>
            </a:br>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a:solidFill>
                  <a:schemeClr val="tx1"/>
                </a:solidFill>
                <a:latin typeface="+mn-lt"/>
                <a:ea typeface="+mn-ea"/>
                <a:cs typeface="+mn-cs"/>
              </a:rPr>
              <a:t>It is important to never look down on parents, you need to be supportive. </a:t>
            </a:r>
          </a:p>
          <a:p>
            <a:pPr lvl="0"/>
            <a:r>
              <a:rPr lang="en-US" dirty="0">
                <a:solidFill>
                  <a:schemeClr val="tx1"/>
                </a:solidFill>
                <a:latin typeface="+mn-lt"/>
                <a:ea typeface="+mn-ea"/>
                <a:cs typeface="+mn-cs"/>
              </a:rPr>
              <a:t>You are not in competition with the family for the child’s affection.</a:t>
            </a:r>
          </a:p>
          <a:p>
            <a:pPr lvl="0"/>
            <a:r>
              <a:rPr lang="en-US" dirty="0">
                <a:solidFill>
                  <a:schemeClr val="tx1"/>
                </a:solidFill>
                <a:latin typeface="+mn-lt"/>
                <a:ea typeface="+mn-ea"/>
                <a:cs typeface="+mn-cs"/>
              </a:rPr>
              <a:t>Be professional at all times (warm and caring to all)</a:t>
            </a:r>
          </a:p>
          <a:p>
            <a:pPr lvl="0"/>
            <a:r>
              <a:rPr lang="en-US" dirty="0">
                <a:solidFill>
                  <a:schemeClr val="tx1"/>
                </a:solidFill>
                <a:latin typeface="+mn-lt"/>
                <a:ea typeface="+mn-ea"/>
                <a:cs typeface="+mn-cs"/>
              </a:rPr>
              <a:t>The child’s attachment to the family is and should be a lot closer than your attachment to the child. </a:t>
            </a:r>
          </a:p>
          <a:p>
            <a:pPr lvl="0"/>
            <a:r>
              <a:rPr lang="en-US" dirty="0">
                <a:solidFill>
                  <a:schemeClr val="tx1"/>
                </a:solidFill>
                <a:latin typeface="+mn-lt"/>
                <a:ea typeface="+mn-ea"/>
                <a:cs typeface="+mn-cs"/>
              </a:rPr>
              <a:t>Your attachment is only temporary. </a:t>
            </a:r>
          </a:p>
          <a:p>
            <a:endParaRPr lang="en-US" dirty="0"/>
          </a:p>
        </p:txBody>
      </p:sp>
    </p:spTree>
    <p:extLst>
      <p:ext uri="{BB962C8B-B14F-4D97-AF65-F5344CB8AC3E}">
        <p14:creationId xmlns:p14="http://schemas.microsoft.com/office/powerpoint/2010/main" val="3457958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Attachment </a:t>
            </a:r>
            <a:r>
              <a:rPr lang="en-US" b="1" dirty="0" smtClean="0"/>
              <a:t>B</a:t>
            </a:r>
            <a:r>
              <a:rPr lang="en-US" b="1" dirty="0" smtClean="0">
                <a:solidFill>
                  <a:schemeClr val="tx2"/>
                </a:solidFill>
              </a:rPr>
              <a:t>ehaviors</a:t>
            </a:r>
            <a:endParaRPr lang="en-US" b="1" dirty="0"/>
          </a:p>
        </p:txBody>
      </p:sp>
      <p:sp>
        <p:nvSpPr>
          <p:cNvPr id="3" name="Content Placeholder 2"/>
          <p:cNvSpPr>
            <a:spLocks noGrp="1"/>
          </p:cNvSpPr>
          <p:nvPr>
            <p:ph idx="1"/>
          </p:nvPr>
        </p:nvSpPr>
        <p:spPr>
          <a:xfrm>
            <a:off x="457200" y="1219200"/>
            <a:ext cx="8229600" cy="4906963"/>
          </a:xfrm>
        </p:spPr>
        <p:txBody>
          <a:bodyPr/>
          <a:lstStyle/>
          <a:p>
            <a:pPr marL="0" indent="0">
              <a:buNone/>
            </a:pPr>
            <a:r>
              <a:rPr lang="en-US" sz="3000" i="1" u="sng" dirty="0">
                <a:solidFill>
                  <a:schemeClr val="tx1"/>
                </a:solidFill>
                <a:latin typeface="+mn-lt"/>
                <a:ea typeface="+mn-ea"/>
                <a:cs typeface="+mn-cs"/>
              </a:rPr>
              <a:t>Signs of attachment in Parents</a:t>
            </a:r>
          </a:p>
          <a:p>
            <a:r>
              <a:rPr lang="en-US" sz="3000" dirty="0">
                <a:solidFill>
                  <a:schemeClr val="tx1"/>
                </a:solidFill>
                <a:latin typeface="+mn-lt"/>
                <a:ea typeface="+mn-ea"/>
                <a:cs typeface="+mn-cs"/>
              </a:rPr>
              <a:t>The feeling of importance. </a:t>
            </a:r>
          </a:p>
          <a:p>
            <a:pPr lvl="0"/>
            <a:r>
              <a:rPr lang="en-US" sz="3000" dirty="0">
                <a:solidFill>
                  <a:schemeClr val="tx1"/>
                </a:solidFill>
                <a:latin typeface="+mn-lt"/>
                <a:ea typeface="+mn-ea"/>
                <a:cs typeface="+mn-cs"/>
              </a:rPr>
              <a:t>Interest in world events </a:t>
            </a:r>
            <a:r>
              <a:rPr lang="en-US" sz="3000" dirty="0" smtClean="0">
                <a:solidFill>
                  <a:schemeClr val="tx1"/>
                </a:solidFill>
                <a:latin typeface="+mn-lt"/>
                <a:ea typeface="+mn-ea"/>
                <a:cs typeface="+mn-cs"/>
              </a:rPr>
              <a:t>because </a:t>
            </a:r>
            <a:r>
              <a:rPr lang="en-US" sz="3000" dirty="0">
                <a:solidFill>
                  <a:schemeClr val="tx1"/>
                </a:solidFill>
                <a:latin typeface="+mn-lt"/>
                <a:ea typeface="+mn-ea"/>
                <a:cs typeface="+mn-cs"/>
              </a:rPr>
              <a:t>you want the world to be a safe place for your child.</a:t>
            </a:r>
          </a:p>
          <a:p>
            <a:pPr lvl="0"/>
            <a:r>
              <a:rPr lang="en-US" sz="3000" dirty="0">
                <a:solidFill>
                  <a:schemeClr val="tx1"/>
                </a:solidFill>
                <a:latin typeface="+mn-lt"/>
                <a:ea typeface="+mn-ea"/>
                <a:cs typeface="+mn-cs"/>
              </a:rPr>
              <a:t>Baby names are a way of showing the child is an individual. </a:t>
            </a:r>
          </a:p>
          <a:p>
            <a:pPr lvl="0"/>
            <a:r>
              <a:rPr lang="en-US" sz="3000" dirty="0">
                <a:solidFill>
                  <a:schemeClr val="tx1"/>
                </a:solidFill>
                <a:latin typeface="+mn-lt"/>
                <a:ea typeface="+mn-ea"/>
                <a:cs typeface="+mn-cs"/>
              </a:rPr>
              <a:t>Attachment behaviors may look different in other cultures, do not judge.</a:t>
            </a:r>
          </a:p>
          <a:p>
            <a:r>
              <a:rPr lang="en-US" dirty="0" smtClean="0">
                <a:hlinkClick r:id="rId2"/>
              </a:rPr>
              <a:t>https://youtu.be/DnGthYxlu0E</a:t>
            </a:r>
            <a:r>
              <a:rPr lang="en-US" dirty="0" smtClean="0"/>
              <a:t> </a:t>
            </a:r>
            <a:r>
              <a:rPr lang="en-US" sz="1800" dirty="0" smtClean="0"/>
              <a:t>(Children's Attachment Theory and How to Use it) </a:t>
            </a:r>
            <a:endParaRPr lang="en-US" sz="1800" dirty="0"/>
          </a:p>
        </p:txBody>
      </p:sp>
    </p:spTree>
    <p:extLst>
      <p:ext uri="{BB962C8B-B14F-4D97-AF65-F5344CB8AC3E}">
        <p14:creationId xmlns:p14="http://schemas.microsoft.com/office/powerpoint/2010/main" val="926953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Obstacles to </a:t>
            </a:r>
            <a:r>
              <a:rPr lang="en-US" b="1" dirty="0" smtClean="0">
                <a:solidFill>
                  <a:schemeClr val="tx2"/>
                </a:solidFill>
              </a:rPr>
              <a:t>Attachment</a:t>
            </a:r>
            <a:endParaRPr lang="en-US" b="1" dirty="0"/>
          </a:p>
        </p:txBody>
      </p:sp>
      <p:sp>
        <p:nvSpPr>
          <p:cNvPr id="3" name="Content Placeholder 2"/>
          <p:cNvSpPr>
            <a:spLocks noGrp="1"/>
          </p:cNvSpPr>
          <p:nvPr>
            <p:ph idx="1"/>
          </p:nvPr>
        </p:nvSpPr>
        <p:spPr>
          <a:xfrm>
            <a:off x="457200" y="1219200"/>
            <a:ext cx="8229600" cy="5334000"/>
          </a:xfrm>
        </p:spPr>
        <p:txBody>
          <a:bodyPr/>
          <a:lstStyle/>
          <a:p>
            <a:r>
              <a:rPr lang="en-US" sz="2800" dirty="0">
                <a:solidFill>
                  <a:schemeClr val="tx1"/>
                </a:solidFill>
                <a:latin typeface="+mn-lt"/>
                <a:ea typeface="+mn-ea"/>
                <a:cs typeface="+mn-cs"/>
              </a:rPr>
              <a:t>Optimum attachment often starts before the baby is born. A bond has been established by the family.</a:t>
            </a:r>
          </a:p>
          <a:p>
            <a:pPr lvl="0"/>
            <a:r>
              <a:rPr lang="en-US" sz="2800" dirty="0">
                <a:solidFill>
                  <a:schemeClr val="tx1"/>
                </a:solidFill>
                <a:latin typeface="+mn-lt"/>
                <a:ea typeface="+mn-ea"/>
                <a:cs typeface="+mn-cs"/>
              </a:rPr>
              <a:t>Being unhappy of being pregnant</a:t>
            </a:r>
          </a:p>
          <a:p>
            <a:pPr lvl="0"/>
            <a:r>
              <a:rPr lang="en-US" sz="2800" dirty="0">
                <a:solidFill>
                  <a:schemeClr val="tx1"/>
                </a:solidFill>
                <a:latin typeface="+mn-lt"/>
                <a:ea typeface="+mn-ea"/>
                <a:cs typeface="+mn-cs"/>
              </a:rPr>
              <a:t>Father may not be in the picture</a:t>
            </a:r>
          </a:p>
          <a:p>
            <a:pPr lvl="0"/>
            <a:r>
              <a:rPr lang="en-US" sz="2800" dirty="0">
                <a:solidFill>
                  <a:schemeClr val="tx1"/>
                </a:solidFill>
                <a:latin typeface="+mn-lt"/>
                <a:ea typeface="+mn-ea"/>
                <a:cs typeface="+mn-cs"/>
              </a:rPr>
              <a:t>The unknown of the child can be tough, that’s why the gender is disclosed to help with the attachment process. </a:t>
            </a:r>
          </a:p>
          <a:p>
            <a:pPr lvl="0"/>
            <a:r>
              <a:rPr lang="en-US" sz="2800" dirty="0">
                <a:solidFill>
                  <a:schemeClr val="tx1"/>
                </a:solidFill>
                <a:latin typeface="+mn-lt"/>
                <a:ea typeface="+mn-ea"/>
                <a:cs typeface="+mn-cs"/>
              </a:rPr>
              <a:t>Birth might be complicated </a:t>
            </a:r>
          </a:p>
          <a:p>
            <a:pPr lvl="0"/>
            <a:r>
              <a:rPr lang="en-US" sz="2800" dirty="0">
                <a:solidFill>
                  <a:schemeClr val="tx1"/>
                </a:solidFill>
                <a:latin typeface="+mn-lt"/>
                <a:ea typeface="+mn-ea"/>
                <a:cs typeface="+mn-cs"/>
              </a:rPr>
              <a:t>Adoption/foster care</a:t>
            </a:r>
          </a:p>
          <a:p>
            <a:pPr lvl="0"/>
            <a:r>
              <a:rPr lang="en-US" sz="2800" dirty="0">
                <a:solidFill>
                  <a:schemeClr val="tx1"/>
                </a:solidFill>
                <a:latin typeface="+mn-lt"/>
                <a:ea typeface="+mn-ea"/>
                <a:cs typeface="+mn-cs"/>
              </a:rPr>
              <a:t>Illnesses</a:t>
            </a:r>
          </a:p>
          <a:p>
            <a:endParaRPr lang="en-US" dirty="0"/>
          </a:p>
        </p:txBody>
      </p:sp>
    </p:spTree>
    <p:extLst>
      <p:ext uri="{BB962C8B-B14F-4D97-AF65-F5344CB8AC3E}">
        <p14:creationId xmlns:p14="http://schemas.microsoft.com/office/powerpoint/2010/main" val="999483737"/>
      </p:ext>
    </p:extLst>
  </p:cSld>
  <p:clrMapOvr>
    <a:masterClrMapping/>
  </p:clrMapOvr>
</p:sld>
</file>

<file path=ppt/theme/theme1.xml><?xml version="1.0" encoding="utf-8"?>
<a:theme xmlns:a="http://schemas.openxmlformats.org/drawingml/2006/main" name="Koi design template">
  <a:themeElements>
    <a:clrScheme name="Office Theme 1">
      <a:dk1>
        <a:srgbClr val="272776"/>
      </a:dk1>
      <a:lt1>
        <a:srgbClr val="F3F1E4"/>
      </a:lt1>
      <a:dk2>
        <a:srgbClr val="272776"/>
      </a:dk2>
      <a:lt2>
        <a:srgbClr val="808080"/>
      </a:lt2>
      <a:accent1>
        <a:srgbClr val="99CCFF"/>
      </a:accent1>
      <a:accent2>
        <a:srgbClr val="CCCCFF"/>
      </a:accent2>
      <a:accent3>
        <a:srgbClr val="F8F7EF"/>
      </a:accent3>
      <a:accent4>
        <a:srgbClr val="202064"/>
      </a:accent4>
      <a:accent5>
        <a:srgbClr val="CAE2FF"/>
      </a:accent5>
      <a:accent6>
        <a:srgbClr val="B9B9E7"/>
      </a:accent6>
      <a:hlink>
        <a:srgbClr val="3333CC"/>
      </a:hlink>
      <a:folHlink>
        <a:srgbClr val="AF67FF"/>
      </a:folHlink>
    </a:clrScheme>
    <a:fontScheme name="Office Them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272776"/>
        </a:dk1>
        <a:lt1>
          <a:srgbClr val="F3F1E4"/>
        </a:lt1>
        <a:dk2>
          <a:srgbClr val="272776"/>
        </a:dk2>
        <a:lt2>
          <a:srgbClr val="808080"/>
        </a:lt2>
        <a:accent1>
          <a:srgbClr val="99CCFF"/>
        </a:accent1>
        <a:accent2>
          <a:srgbClr val="CCCCFF"/>
        </a:accent2>
        <a:accent3>
          <a:srgbClr val="F8F7EF"/>
        </a:accent3>
        <a:accent4>
          <a:srgbClr val="202064"/>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272776"/>
        </a:dk1>
        <a:lt1>
          <a:srgbClr val="F3F1E4"/>
        </a:lt1>
        <a:dk2>
          <a:srgbClr val="272776"/>
        </a:dk2>
        <a:lt2>
          <a:srgbClr val="777777"/>
        </a:lt2>
        <a:accent1>
          <a:srgbClr val="B8CFFB"/>
        </a:accent1>
        <a:accent2>
          <a:srgbClr val="DF8F74"/>
        </a:accent2>
        <a:accent3>
          <a:srgbClr val="F8F7EF"/>
        </a:accent3>
        <a:accent4>
          <a:srgbClr val="202064"/>
        </a:accent4>
        <a:accent5>
          <a:srgbClr val="D8E4FD"/>
        </a:accent5>
        <a:accent6>
          <a:srgbClr val="CA8168"/>
        </a:accent6>
        <a:hlink>
          <a:srgbClr val="7F97C2"/>
        </a:hlink>
        <a:folHlink>
          <a:srgbClr val="8BBE8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Koi design template</Template>
  <TotalTime>37684</TotalTime>
  <Words>1241</Words>
  <Application>Microsoft Office PowerPoint</Application>
  <PresentationFormat>On-screen Show (4:3)</PresentationFormat>
  <Paragraphs>106</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Koi design template</vt:lpstr>
      <vt:lpstr>Chapter 2: Supporting Families Around Issues of Attachment and Trust</vt:lpstr>
      <vt:lpstr>Learning Outcomes:</vt:lpstr>
      <vt:lpstr>Attachment</vt:lpstr>
      <vt:lpstr>Erik Erikson’s Psychosocial Stages</vt:lpstr>
      <vt:lpstr>Growth of Attachment and Trust</vt:lpstr>
      <vt:lpstr>Trust</vt:lpstr>
      <vt:lpstr>How Secondary Attachments Occur </vt:lpstr>
      <vt:lpstr>Attachment Behaviors</vt:lpstr>
      <vt:lpstr>Obstacles to Attachment</vt:lpstr>
      <vt:lpstr>    Temperament and Attachment  Temperament between adult and infant can vary.  </vt:lpstr>
      <vt:lpstr>(Cont.) Temperament and Attachment</vt:lpstr>
      <vt:lpstr>Developmental Differences</vt:lpstr>
      <vt:lpstr>Learning to Cope with Feelings of Loss</vt:lpstr>
      <vt:lpstr>Varying Attachment Patterns</vt:lpstr>
      <vt:lpstr>(Cont.) Varying Attachment Patterns</vt:lpstr>
      <vt:lpstr>(Cont.) Varying Attachment Patterns</vt:lpstr>
      <vt:lpstr>Judging Attachment in a Cross-Cultural Situation</vt:lpstr>
      <vt:lpstr>Caregiver and Parent Roles Differ</vt:lpstr>
      <vt:lpstr>(cont.) Caregiver and Parent Roles Differ</vt:lpstr>
      <vt:lpstr>Attachment in Full-Inclusion Programs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Dee $</dc:creator>
  <cp:lastModifiedBy>smithmh</cp:lastModifiedBy>
  <cp:revision>13</cp:revision>
  <cp:lastPrinted>2017-12-27T05:08:45Z</cp:lastPrinted>
  <dcterms:created xsi:type="dcterms:W3CDTF">2016-08-01T01:47:17Z</dcterms:created>
  <dcterms:modified xsi:type="dcterms:W3CDTF">2017-12-27T05:16:21Z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TC100690421033</vt:lpwstr>
  </property>
</Properties>
</file>