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1" r:id="rId3"/>
    <p:sldId id="257" r:id="rId4"/>
    <p:sldId id="262" r:id="rId5"/>
    <p:sldId id="263" r:id="rId6"/>
    <p:sldId id="264" r:id="rId7"/>
    <p:sldId id="265" r:id="rId8"/>
    <p:sldId id="258" r:id="rId9"/>
    <p:sldId id="266" r:id="rId10"/>
    <p:sldId id="267" r:id="rId11"/>
    <p:sldId id="268" r:id="rId12"/>
    <p:sldId id="259"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81" d="100"/>
          <a:sy n="81" d="100"/>
        </p:scale>
        <p:origin x="-216"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12/21/2017</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12/21/2017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12/21/2017</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12/21/2017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12/21/2017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12/21/2017</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12/21/2017</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12/21/2017</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qeRWD2sXmo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FxCGXSH6m_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500" dirty="0"/>
              <a:t>Ch. </a:t>
            </a:r>
            <a:r>
              <a:rPr lang="en-US" sz="5500" smtClean="0"/>
              <a:t>3</a:t>
            </a:r>
            <a:r>
              <a:rPr lang="en-US" sz="5500" dirty="0"/>
              <a:t/>
            </a:r>
            <a:br>
              <a:rPr lang="en-US" sz="5500" dirty="0"/>
            </a:br>
            <a:r>
              <a:rPr lang="en-US" sz="5500" dirty="0"/>
              <a:t>Supporting Families with Autonomy-Seeking Youngsters</a:t>
            </a:r>
          </a:p>
        </p:txBody>
      </p:sp>
      <p:sp>
        <p:nvSpPr>
          <p:cNvPr id="3" name="Subtitle 2"/>
          <p:cNvSpPr>
            <a:spLocks noGrp="1"/>
          </p:cNvSpPr>
          <p:nvPr>
            <p:ph type="subTitle" idx="1"/>
          </p:nvPr>
        </p:nvSpPr>
        <p:spPr>
          <a:xfrm>
            <a:off x="1562100" y="4682062"/>
            <a:ext cx="9070848" cy="653731"/>
          </a:xfrm>
        </p:spPr>
        <p:txBody>
          <a:bodyPr>
            <a:normAutofit/>
          </a:bodyPr>
          <a:lstStyle/>
          <a:p>
            <a:r>
              <a:rPr lang="en-US" dirty="0"/>
              <a:t>CD 11</a:t>
            </a:r>
          </a:p>
          <a:p>
            <a:r>
              <a:rPr lang="en-US" dirty="0"/>
              <a:t>Dr. </a:t>
            </a:r>
            <a:r>
              <a:rPr lang="en-US" smtClean="0"/>
              <a:t>Smith</a:t>
            </a:r>
          </a:p>
          <a:p>
            <a:endParaRPr lang="en-US" dirty="0"/>
          </a:p>
        </p:txBody>
      </p:sp>
    </p:spTree>
    <p:extLst>
      <p:ext uri="{BB962C8B-B14F-4D97-AF65-F5344CB8AC3E}">
        <p14:creationId xmlns:p14="http://schemas.microsoft.com/office/powerpoint/2010/main" val="888729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772" y="-87086"/>
            <a:ext cx="10058400" cy="1371600"/>
          </a:xfrm>
        </p:spPr>
        <p:txBody>
          <a:bodyPr>
            <a:normAutofit/>
          </a:bodyPr>
          <a:lstStyle/>
          <a:p>
            <a:pPr algn="ctr"/>
            <a:r>
              <a:rPr lang="en-US" sz="3400" dirty="0"/>
              <a:t>(cont.) Dealing with Issues of Power &amp; Control</a:t>
            </a:r>
          </a:p>
        </p:txBody>
      </p:sp>
      <p:sp>
        <p:nvSpPr>
          <p:cNvPr id="3" name="Content Placeholder 2"/>
          <p:cNvSpPr>
            <a:spLocks noGrp="1"/>
          </p:cNvSpPr>
          <p:nvPr>
            <p:ph idx="1"/>
          </p:nvPr>
        </p:nvSpPr>
        <p:spPr>
          <a:xfrm>
            <a:off x="304799" y="928914"/>
            <a:ext cx="11553371" cy="5776686"/>
          </a:xfrm>
        </p:spPr>
        <p:txBody>
          <a:bodyPr>
            <a:normAutofit lnSpcReduction="10000"/>
          </a:bodyPr>
          <a:lstStyle/>
          <a:p>
            <a:r>
              <a:rPr lang="en-US" sz="2200" dirty="0"/>
              <a:t>Self-Help Skills</a:t>
            </a:r>
          </a:p>
          <a:p>
            <a:pPr lvl="1"/>
            <a:r>
              <a:rPr lang="en-US" sz="2200" dirty="0"/>
              <a:t>Encourage children to do for themselves what they are capable of; don’t do for them what they can do for themselves. </a:t>
            </a:r>
          </a:p>
          <a:p>
            <a:pPr lvl="1"/>
            <a:r>
              <a:rPr lang="en-US" sz="2200" dirty="0"/>
              <a:t>When independence is a priority, teaching self-help skills as a way of empowerment starts in infancy as the adult includes the child as a full partner in caregiving routines. </a:t>
            </a:r>
          </a:p>
          <a:p>
            <a:pPr lvl="1"/>
            <a:r>
              <a:rPr lang="en-US" sz="2200" dirty="0"/>
              <a:t>Perfectionism on the part pf the adult tends to discourage young children’s self-help skills. </a:t>
            </a:r>
          </a:p>
          <a:p>
            <a:pPr lvl="1"/>
            <a:r>
              <a:rPr lang="en-US" sz="2200" dirty="0"/>
              <a:t>Remember that modeling is a powerful teaching tool with adults as well as with children. </a:t>
            </a:r>
          </a:p>
          <a:p>
            <a:r>
              <a:rPr lang="en-US" sz="2200" dirty="0"/>
              <a:t>Give Choices </a:t>
            </a:r>
          </a:p>
          <a:p>
            <a:pPr lvl="1"/>
            <a:r>
              <a:rPr lang="en-US" sz="2200" dirty="0"/>
              <a:t> Help toddlers feel powerful by laying out options instead of giving a single directive. </a:t>
            </a:r>
          </a:p>
          <a:p>
            <a:pPr lvl="1"/>
            <a:r>
              <a:rPr lang="en-US" sz="2200" dirty="0"/>
              <a:t>When you regard learning to make choices as important, you give children practice when they are young so that as they are young so that as they grow up they have had experience with making choices and living with the consequences. </a:t>
            </a:r>
          </a:p>
          <a:p>
            <a:pPr lvl="1"/>
            <a:endParaRPr lang="en-US" dirty="0"/>
          </a:p>
          <a:p>
            <a:endParaRPr lang="en-US" dirty="0"/>
          </a:p>
        </p:txBody>
      </p:sp>
    </p:spTree>
    <p:extLst>
      <p:ext uri="{BB962C8B-B14F-4D97-AF65-F5344CB8AC3E}">
        <p14:creationId xmlns:p14="http://schemas.microsoft.com/office/powerpoint/2010/main" val="391726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10058400" cy="1371600"/>
          </a:xfrm>
        </p:spPr>
        <p:txBody>
          <a:bodyPr>
            <a:normAutofit/>
          </a:bodyPr>
          <a:lstStyle/>
          <a:p>
            <a:pPr algn="ctr"/>
            <a:r>
              <a:rPr lang="en-US" sz="3500" dirty="0"/>
              <a:t>(cont.) Dealing with Issues of Power &amp; Control</a:t>
            </a:r>
          </a:p>
        </p:txBody>
      </p:sp>
      <p:sp>
        <p:nvSpPr>
          <p:cNvPr id="3" name="Content Placeholder 2"/>
          <p:cNvSpPr>
            <a:spLocks noGrp="1"/>
          </p:cNvSpPr>
          <p:nvPr>
            <p:ph idx="1"/>
          </p:nvPr>
        </p:nvSpPr>
        <p:spPr>
          <a:xfrm>
            <a:off x="348343" y="1030513"/>
            <a:ext cx="11466286" cy="5500915"/>
          </a:xfrm>
        </p:spPr>
        <p:txBody>
          <a:bodyPr/>
          <a:lstStyle/>
          <a:p>
            <a:r>
              <a:rPr lang="en-US" sz="2200" dirty="0"/>
              <a:t>Provide Control</a:t>
            </a:r>
          </a:p>
          <a:p>
            <a:pPr lvl="1"/>
            <a:r>
              <a:rPr lang="en-US" sz="2200" dirty="0"/>
              <a:t>Provide the control toddlers need   </a:t>
            </a:r>
          </a:p>
          <a:p>
            <a:r>
              <a:rPr lang="en-US" sz="2200" dirty="0"/>
              <a:t>Set Limits</a:t>
            </a:r>
          </a:p>
          <a:p>
            <a:pPr lvl="1"/>
            <a:r>
              <a:rPr lang="en-US" sz="2200" dirty="0"/>
              <a:t> Setting limits and enforcing them is part of this long-term process with the goal of good community members and productive citizens.</a:t>
            </a:r>
          </a:p>
          <a:p>
            <a:pPr lvl="1"/>
            <a:r>
              <a:rPr lang="en-US" sz="2200" dirty="0"/>
              <a:t>Setting limits and enforcing them empowers children by giving them freedom within those limits</a:t>
            </a:r>
          </a:p>
          <a:p>
            <a:pPr lvl="1"/>
            <a:r>
              <a:rPr lang="en-US" sz="2200" dirty="0"/>
              <a:t>Children will test limits until they find that they hold. </a:t>
            </a:r>
          </a:p>
          <a:p>
            <a:pPr lvl="1"/>
            <a:r>
              <a:rPr lang="en-US" sz="2200" dirty="0"/>
              <a:t>It also helps to understand that to empower a child and provide security at the same time, it is necessary to set limits and hold to them.</a:t>
            </a:r>
          </a:p>
          <a:p>
            <a:pPr lvl="1"/>
            <a:r>
              <a:rPr lang="en-US" sz="2200" dirty="0"/>
              <a:t>Because toddlers are persistent and are still discovering things about the world, you can also expect those limits to be tested until the toddler is </a:t>
            </a:r>
            <a:r>
              <a:rPr lang="en-US" sz="2200" dirty="0" err="1"/>
              <a:t>satisified</a:t>
            </a:r>
            <a:r>
              <a:rPr lang="en-US" sz="2200" dirty="0"/>
              <a:t> that they’re firm. </a:t>
            </a:r>
          </a:p>
          <a:p>
            <a:pPr lvl="1"/>
            <a:endParaRPr lang="en-US" sz="2200" dirty="0"/>
          </a:p>
          <a:p>
            <a:endParaRPr lang="en-US" dirty="0"/>
          </a:p>
        </p:txBody>
      </p:sp>
    </p:spTree>
    <p:extLst>
      <p:ext uri="{BB962C8B-B14F-4D97-AF65-F5344CB8AC3E}">
        <p14:creationId xmlns:p14="http://schemas.microsoft.com/office/powerpoint/2010/main" val="615066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10058400" cy="1371600"/>
          </a:xfrm>
        </p:spPr>
        <p:txBody>
          <a:bodyPr>
            <a:normAutofit/>
          </a:bodyPr>
          <a:lstStyle/>
          <a:p>
            <a:pPr algn="ctr"/>
            <a:r>
              <a:rPr lang="en-US" sz="3600" dirty="0"/>
              <a:t>Coping with Loss and Separation</a:t>
            </a:r>
          </a:p>
        </p:txBody>
      </p:sp>
      <p:sp>
        <p:nvSpPr>
          <p:cNvPr id="3" name="Content Placeholder 2"/>
          <p:cNvSpPr>
            <a:spLocks noGrp="1"/>
          </p:cNvSpPr>
          <p:nvPr>
            <p:ph idx="1"/>
          </p:nvPr>
        </p:nvSpPr>
        <p:spPr>
          <a:xfrm>
            <a:off x="304799" y="1030514"/>
            <a:ext cx="11553371" cy="5004526"/>
          </a:xfrm>
        </p:spPr>
        <p:txBody>
          <a:bodyPr>
            <a:normAutofit lnSpcReduction="10000"/>
          </a:bodyPr>
          <a:lstStyle/>
          <a:p>
            <a:r>
              <a:rPr lang="en-US" sz="2600" dirty="0"/>
              <a:t>Separation in small steps</a:t>
            </a:r>
          </a:p>
          <a:p>
            <a:pPr lvl="1"/>
            <a:r>
              <a:rPr lang="en-US" sz="2400" dirty="0"/>
              <a:t>Separation issues start in infancy and continue into toddlerhood and beyond; they are never handled once and for all</a:t>
            </a:r>
          </a:p>
          <a:p>
            <a:pPr lvl="1"/>
            <a:r>
              <a:rPr lang="en-US" sz="2400" dirty="0"/>
              <a:t>Lack of control can be very scary because it means that coping mechanisms don’t work in the same way as they do during waking periods. </a:t>
            </a:r>
          </a:p>
          <a:p>
            <a:pPr lvl="1"/>
            <a:r>
              <a:rPr lang="en-US" sz="2400" dirty="0"/>
              <a:t> It is easier for children if they first experience separation in small steps.</a:t>
            </a:r>
          </a:p>
          <a:p>
            <a:pPr lvl="1"/>
            <a:r>
              <a:rPr lang="en-US" sz="2400" dirty="0"/>
              <a:t>Sleeping alone is one of these small steps, although all families don’t agree with babies sleeping by themselves. Also having a babysitter or attending a child care center. </a:t>
            </a:r>
          </a:p>
          <a:p>
            <a:pPr lvl="1"/>
            <a:r>
              <a:rPr lang="en-US" sz="2400" dirty="0"/>
              <a:t>With a succession of periods away from the parent(s), wither at home or away from home, children come to trust that the attachment holds and that they will be reunited. </a:t>
            </a:r>
          </a:p>
          <a:p>
            <a:pPr marL="274320" lvl="1" indent="0">
              <a:buNone/>
            </a:pPr>
            <a:endParaRPr lang="en-US" dirty="0"/>
          </a:p>
        </p:txBody>
      </p:sp>
    </p:spTree>
    <p:extLst>
      <p:ext uri="{BB962C8B-B14F-4D97-AF65-F5344CB8AC3E}">
        <p14:creationId xmlns:p14="http://schemas.microsoft.com/office/powerpoint/2010/main" val="3018586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447" y="219513"/>
            <a:ext cx="10058400" cy="817717"/>
          </a:xfrm>
        </p:spPr>
        <p:txBody>
          <a:bodyPr/>
          <a:lstStyle/>
          <a:p>
            <a:pPr algn="ctr"/>
            <a:r>
              <a:rPr lang="en-US" dirty="0"/>
              <a:t>Coping with Loss and Separation</a:t>
            </a:r>
          </a:p>
        </p:txBody>
      </p:sp>
      <p:sp>
        <p:nvSpPr>
          <p:cNvPr id="3" name="Content Placeholder 2"/>
          <p:cNvSpPr>
            <a:spLocks noGrp="1"/>
          </p:cNvSpPr>
          <p:nvPr>
            <p:ph idx="1"/>
          </p:nvPr>
        </p:nvSpPr>
        <p:spPr>
          <a:xfrm>
            <a:off x="313899" y="955343"/>
            <a:ext cx="11518710" cy="5486400"/>
          </a:xfrm>
        </p:spPr>
        <p:txBody>
          <a:bodyPr/>
          <a:lstStyle/>
          <a:p>
            <a:r>
              <a:rPr lang="en-US" sz="2600" dirty="0"/>
              <a:t>Entering child </a:t>
            </a:r>
          </a:p>
          <a:p>
            <a:pPr lvl="1"/>
            <a:r>
              <a:rPr lang="en-US" sz="2400" dirty="0"/>
              <a:t>Adjusting-the first experiences short so child gets to know the place and the people. By being left for only an hour or so in the beginning, the child learns that the parent will return after a time. If the day is gradually lengthened, the child gets used to it and it’s not a shock.</a:t>
            </a:r>
          </a:p>
          <a:p>
            <a:pPr lvl="1"/>
            <a:r>
              <a:rPr lang="en-US" sz="2400" dirty="0"/>
              <a:t>Accepting feelings-When strong feelings are a part of the good-byes, it’s important to acknowledge and accept the feelings rather than distracting the child from them. Better to be empathetic about the feelings and reassuring without discounting them. </a:t>
            </a:r>
          </a:p>
          <a:p>
            <a:pPr lvl="1"/>
            <a:r>
              <a:rPr lang="en-US" sz="2400" dirty="0"/>
              <a:t>Coping-Some children are comforted and reassured by what’s called a transition object (some kind of comfort device, such as a stuffed animal or a favorite blanket). </a:t>
            </a:r>
          </a:p>
          <a:p>
            <a:endParaRPr lang="en-US" dirty="0"/>
          </a:p>
        </p:txBody>
      </p:sp>
    </p:spTree>
    <p:extLst>
      <p:ext uri="{BB962C8B-B14F-4D97-AF65-F5344CB8AC3E}">
        <p14:creationId xmlns:p14="http://schemas.microsoft.com/office/powerpoint/2010/main" val="2462868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Learning Outcomes </a:t>
            </a:r>
          </a:p>
        </p:txBody>
      </p:sp>
      <p:sp>
        <p:nvSpPr>
          <p:cNvPr id="3" name="Content Placeholder 2"/>
          <p:cNvSpPr>
            <a:spLocks noGrp="1"/>
          </p:cNvSpPr>
          <p:nvPr>
            <p:ph idx="1"/>
          </p:nvPr>
        </p:nvSpPr>
        <p:spPr/>
        <p:txBody>
          <a:bodyPr>
            <a:noAutofit/>
          </a:bodyPr>
          <a:lstStyle/>
          <a:p>
            <a:r>
              <a:rPr lang="en-US" sz="2600" dirty="0"/>
              <a:t>In this chapter you will learn to…</a:t>
            </a:r>
          </a:p>
          <a:p>
            <a:pPr lvl="1"/>
            <a:r>
              <a:rPr lang="en-US" sz="2600" dirty="0"/>
              <a:t>Explain why this chapter focuses on toddlers and autonomy</a:t>
            </a:r>
          </a:p>
          <a:p>
            <a:pPr lvl="1"/>
            <a:r>
              <a:rPr lang="en-US" sz="2600" dirty="0"/>
              <a:t>Identify the signs of developing autonomy in toddlers</a:t>
            </a:r>
          </a:p>
          <a:p>
            <a:pPr lvl="1"/>
            <a:r>
              <a:rPr lang="en-US" sz="2600" dirty="0"/>
              <a:t>Explain what adults can do to address toddler behaviors that have to do with power and control issues</a:t>
            </a:r>
          </a:p>
          <a:p>
            <a:pPr lvl="1"/>
            <a:r>
              <a:rPr lang="en-US" sz="2600" dirty="0"/>
              <a:t>Explain how to help toddlers cope with loss and separation </a:t>
            </a:r>
          </a:p>
          <a:p>
            <a:pPr lvl="1"/>
            <a:r>
              <a:rPr lang="en-US" sz="2600" dirty="0"/>
              <a:t>Describe the role of professionals in parenting with parents and list some strategies for doing so. </a:t>
            </a:r>
          </a:p>
        </p:txBody>
      </p:sp>
    </p:spTree>
    <p:extLst>
      <p:ext uri="{BB962C8B-B14F-4D97-AF65-F5344CB8AC3E}">
        <p14:creationId xmlns:p14="http://schemas.microsoft.com/office/powerpoint/2010/main" val="3003496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285" y="120080"/>
            <a:ext cx="10058400" cy="1371600"/>
          </a:xfrm>
        </p:spPr>
        <p:txBody>
          <a:bodyPr/>
          <a:lstStyle/>
          <a:p>
            <a:pPr algn="ctr"/>
            <a:r>
              <a:rPr lang="en-US" dirty="0"/>
              <a:t>Signs of Developing Autonomy</a:t>
            </a:r>
          </a:p>
        </p:txBody>
      </p:sp>
      <p:sp>
        <p:nvSpPr>
          <p:cNvPr id="3" name="Content Placeholder 2"/>
          <p:cNvSpPr>
            <a:spLocks noGrp="1"/>
          </p:cNvSpPr>
          <p:nvPr>
            <p:ph idx="1"/>
          </p:nvPr>
        </p:nvSpPr>
        <p:spPr>
          <a:xfrm>
            <a:off x="1066800" y="1103086"/>
            <a:ext cx="10058400" cy="5754913"/>
          </a:xfrm>
        </p:spPr>
        <p:txBody>
          <a:bodyPr>
            <a:normAutofit/>
          </a:bodyPr>
          <a:lstStyle/>
          <a:p>
            <a:r>
              <a:rPr lang="en-US" dirty="0"/>
              <a:t>The most notable toddlers behaviors are exploration, self-help skills, and a sense of possession</a:t>
            </a:r>
          </a:p>
          <a:p>
            <a:pPr lvl="1"/>
            <a:r>
              <a:rPr lang="en-US" sz="1800" dirty="0"/>
              <a:t>NEGATIVITY-Child finds power in his/her ability to do for themselves</a:t>
            </a:r>
          </a:p>
          <a:p>
            <a:pPr lvl="3"/>
            <a:r>
              <a:rPr lang="en-US" sz="1800" dirty="0"/>
              <a:t>Life becomes a struggle because he/she is so busy asserting their individuality.</a:t>
            </a:r>
          </a:p>
          <a:p>
            <a:pPr lvl="3"/>
            <a:r>
              <a:rPr lang="en-US" sz="1800" dirty="0"/>
              <a:t>If adults use the word no as the primary means of managing behavior, the first “no’s” of their children may be imitations of adults </a:t>
            </a:r>
          </a:p>
          <a:p>
            <a:pPr lvl="3"/>
            <a:r>
              <a:rPr lang="en-US" sz="1800" dirty="0">
                <a:hlinkClick r:id="rId2"/>
              </a:rPr>
              <a:t>https://youtu.be/qeRWD2sXmoI</a:t>
            </a:r>
            <a:r>
              <a:rPr lang="en-US" sz="1800" dirty="0"/>
              <a:t> </a:t>
            </a:r>
          </a:p>
          <a:p>
            <a:pPr lvl="0">
              <a:buClr>
                <a:prstClr val="black">
                  <a:lumMod val="85000"/>
                  <a:lumOff val="15000"/>
                </a:prstClr>
              </a:buClr>
            </a:pPr>
            <a:r>
              <a:rPr lang="en-US" dirty="0">
                <a:solidFill>
                  <a:prstClr val="black"/>
                </a:solidFill>
              </a:rPr>
              <a:t>Exploration</a:t>
            </a:r>
          </a:p>
          <a:p>
            <a:pPr lvl="2">
              <a:buClr>
                <a:prstClr val="black">
                  <a:lumMod val="85000"/>
                  <a:lumOff val="15000"/>
                </a:prstClr>
              </a:buClr>
            </a:pPr>
            <a:r>
              <a:rPr lang="en-US" sz="1800" dirty="0">
                <a:solidFill>
                  <a:prstClr val="black"/>
                </a:solidFill>
              </a:rPr>
              <a:t>Exploration starts in infancy, grows out of attachment and a sense of trust and increases as children move toward autonomy.</a:t>
            </a:r>
          </a:p>
          <a:p>
            <a:pPr lvl="2">
              <a:buClr>
                <a:prstClr val="black">
                  <a:lumMod val="85000"/>
                  <a:lumOff val="15000"/>
                </a:prstClr>
              </a:buClr>
            </a:pPr>
            <a:r>
              <a:rPr lang="en-US" sz="1800" dirty="0">
                <a:solidFill>
                  <a:prstClr val="black"/>
                </a:solidFill>
              </a:rPr>
              <a:t>It may seem ironic that a child who is firmly attached explores more than on e who is not. </a:t>
            </a:r>
          </a:p>
          <a:p>
            <a:pPr lvl="2">
              <a:buClr>
                <a:prstClr val="black">
                  <a:lumMod val="85000"/>
                  <a:lumOff val="15000"/>
                </a:prstClr>
              </a:buClr>
            </a:pPr>
            <a:r>
              <a:rPr lang="en-US" sz="2000" dirty="0">
                <a:solidFill>
                  <a:prstClr val="black"/>
                </a:solidFill>
              </a:rPr>
              <a:t>Toddlers explore with their hands-and use their r other senses as well</a:t>
            </a:r>
          </a:p>
          <a:p>
            <a:pPr lvl="2">
              <a:buClr>
                <a:prstClr val="black">
                  <a:lumMod val="85000"/>
                  <a:lumOff val="15000"/>
                </a:prstClr>
              </a:buClr>
            </a:pPr>
            <a:r>
              <a:rPr lang="en-US" sz="2000" dirty="0">
                <a:solidFill>
                  <a:prstClr val="black"/>
                </a:solidFill>
              </a:rPr>
              <a:t>Toddlers are “doers” but not “producers.” Meaning they explore, experiment, and try things out to see what will happen. </a:t>
            </a:r>
          </a:p>
          <a:p>
            <a:pPr lvl="2">
              <a:buClr>
                <a:prstClr val="black">
                  <a:lumMod val="85000"/>
                  <a:lumOff val="15000"/>
                </a:prstClr>
              </a:buClr>
            </a:pPr>
            <a:r>
              <a:rPr lang="en-US" sz="2000" dirty="0">
                <a:solidFill>
                  <a:prstClr val="black"/>
                </a:solidFill>
              </a:rPr>
              <a:t>They enjoy the process of exploring and experimenting for its own sake and they don’t need anything to show for it. </a:t>
            </a:r>
          </a:p>
          <a:p>
            <a:pPr lvl="2">
              <a:buClr>
                <a:prstClr val="black">
                  <a:lumMod val="85000"/>
                  <a:lumOff val="15000"/>
                </a:prstClr>
              </a:buClr>
            </a:pPr>
            <a:endParaRPr lang="en-US" sz="2000" dirty="0"/>
          </a:p>
          <a:p>
            <a:pPr marL="0" lvl="0" indent="0">
              <a:buClr>
                <a:prstClr val="black">
                  <a:lumMod val="85000"/>
                  <a:lumOff val="15000"/>
                </a:prstClr>
              </a:buClr>
              <a:buNone/>
            </a:pPr>
            <a:endParaRPr lang="en-US" dirty="0">
              <a:solidFill>
                <a:prstClr val="black"/>
              </a:solidFill>
            </a:endParaRPr>
          </a:p>
          <a:p>
            <a:pPr lvl="1">
              <a:buClr>
                <a:prstClr val="black">
                  <a:lumMod val="85000"/>
                  <a:lumOff val="15000"/>
                </a:prstClr>
              </a:buClr>
            </a:pPr>
            <a:endParaRPr lang="en-US" dirty="0">
              <a:solidFill>
                <a:prstClr val="black"/>
              </a:solidFill>
            </a:endParaRPr>
          </a:p>
        </p:txBody>
      </p:sp>
    </p:spTree>
    <p:extLst>
      <p:ext uri="{BB962C8B-B14F-4D97-AF65-F5344CB8AC3E}">
        <p14:creationId xmlns:p14="http://schemas.microsoft.com/office/powerpoint/2010/main" val="229372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65222"/>
            <a:ext cx="10058400" cy="1371600"/>
          </a:xfrm>
        </p:spPr>
        <p:txBody>
          <a:bodyPr>
            <a:normAutofit fontScale="90000"/>
          </a:bodyPr>
          <a:lstStyle/>
          <a:p>
            <a:pPr algn="ctr"/>
            <a:r>
              <a:rPr lang="en-US" sz="4000" dirty="0"/>
              <a:t>(cont.)</a:t>
            </a:r>
            <a:r>
              <a:rPr lang="en-US" dirty="0"/>
              <a:t>Signs of Developing Autonomy</a:t>
            </a:r>
          </a:p>
        </p:txBody>
      </p:sp>
      <p:sp>
        <p:nvSpPr>
          <p:cNvPr id="3" name="Content Placeholder 2"/>
          <p:cNvSpPr>
            <a:spLocks noGrp="1"/>
          </p:cNvSpPr>
          <p:nvPr>
            <p:ph idx="1"/>
          </p:nvPr>
        </p:nvSpPr>
        <p:spPr>
          <a:xfrm>
            <a:off x="1124857" y="1291771"/>
            <a:ext cx="10058400" cy="5370286"/>
          </a:xfrm>
        </p:spPr>
        <p:txBody>
          <a:bodyPr>
            <a:normAutofit lnSpcReduction="10000"/>
          </a:bodyPr>
          <a:lstStyle/>
          <a:p>
            <a:pPr lvl="0">
              <a:buClr>
                <a:prstClr val="black">
                  <a:lumMod val="85000"/>
                  <a:lumOff val="15000"/>
                </a:prstClr>
              </a:buClr>
            </a:pPr>
            <a:r>
              <a:rPr lang="en-US" sz="2400" dirty="0">
                <a:solidFill>
                  <a:prstClr val="black"/>
                </a:solidFill>
              </a:rPr>
              <a:t>Self-Help Skills</a:t>
            </a:r>
          </a:p>
          <a:p>
            <a:pPr lvl="2">
              <a:buClr>
                <a:prstClr val="black">
                  <a:lumMod val="85000"/>
                  <a:lumOff val="15000"/>
                </a:prstClr>
              </a:buClr>
            </a:pPr>
            <a:r>
              <a:rPr lang="en-US" sz="2000" dirty="0">
                <a:solidFill>
                  <a:prstClr val="black"/>
                </a:solidFill>
              </a:rPr>
              <a:t>Another behavior that indicates growing autonomy is the push for self-help skills.</a:t>
            </a:r>
          </a:p>
          <a:p>
            <a:pPr lvl="2">
              <a:buClr>
                <a:prstClr val="black">
                  <a:lumMod val="85000"/>
                  <a:lumOff val="15000"/>
                </a:prstClr>
              </a:buClr>
            </a:pPr>
            <a:r>
              <a:rPr lang="en-US" sz="2000" dirty="0">
                <a:solidFill>
                  <a:prstClr val="black"/>
                </a:solidFill>
              </a:rPr>
              <a:t>Children who aren't allowed to touch or to try things on their own get a message about their own capabilities.</a:t>
            </a:r>
          </a:p>
          <a:p>
            <a:pPr lvl="2">
              <a:buClr>
                <a:prstClr val="black">
                  <a:lumMod val="85000"/>
                  <a:lumOff val="15000"/>
                </a:prstClr>
              </a:buClr>
            </a:pPr>
            <a:r>
              <a:rPr lang="en-US" sz="2000" dirty="0">
                <a:solidFill>
                  <a:prstClr val="black"/>
                </a:solidFill>
              </a:rPr>
              <a:t>When restricted to an extreme, they can lose their curiosity, their willingness to take risks, and their drive to be independent of others and do things for themselves. </a:t>
            </a:r>
          </a:p>
          <a:p>
            <a:pPr lvl="2">
              <a:buClr>
                <a:prstClr val="black">
                  <a:lumMod val="85000"/>
                  <a:lumOff val="15000"/>
                </a:prstClr>
              </a:buClr>
            </a:pPr>
            <a:r>
              <a:rPr lang="en-US" sz="2000" dirty="0">
                <a:solidFill>
                  <a:prstClr val="black"/>
                </a:solidFill>
              </a:rPr>
              <a:t>Promoting interdependence  isn’t the same in all cultures. </a:t>
            </a:r>
          </a:p>
          <a:p>
            <a:pPr lvl="1">
              <a:buClr>
                <a:prstClr val="black">
                  <a:lumMod val="85000"/>
                  <a:lumOff val="15000"/>
                </a:prstClr>
              </a:buClr>
            </a:pPr>
            <a:r>
              <a:rPr lang="en-US" sz="2400" dirty="0">
                <a:solidFill>
                  <a:prstClr val="black"/>
                </a:solidFill>
              </a:rPr>
              <a:t>Self-feeding</a:t>
            </a:r>
          </a:p>
          <a:p>
            <a:pPr lvl="3">
              <a:buClr>
                <a:prstClr val="black">
                  <a:lumMod val="85000"/>
                  <a:lumOff val="15000"/>
                </a:prstClr>
              </a:buClr>
            </a:pPr>
            <a:r>
              <a:rPr lang="en-US" sz="2200" dirty="0">
                <a:solidFill>
                  <a:prstClr val="black"/>
                </a:solidFill>
              </a:rPr>
              <a:t>For some, the goal to self-feeding is learning to help others rather than helping oneself. </a:t>
            </a:r>
          </a:p>
          <a:p>
            <a:pPr lvl="3">
              <a:buClr>
                <a:prstClr val="black">
                  <a:lumMod val="85000"/>
                  <a:lumOff val="15000"/>
                </a:prstClr>
              </a:buClr>
            </a:pPr>
            <a:r>
              <a:rPr lang="en-US" sz="2200" dirty="0">
                <a:solidFill>
                  <a:prstClr val="black"/>
                </a:solidFill>
              </a:rPr>
              <a:t>When a teacher and a parent see something like self-feeding from different perspectives, arguments and angry feelings can result. </a:t>
            </a:r>
          </a:p>
          <a:p>
            <a:endParaRPr lang="en-US" dirty="0"/>
          </a:p>
        </p:txBody>
      </p:sp>
    </p:spTree>
    <p:extLst>
      <p:ext uri="{BB962C8B-B14F-4D97-AF65-F5344CB8AC3E}">
        <p14:creationId xmlns:p14="http://schemas.microsoft.com/office/powerpoint/2010/main" val="1767013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(cont.)</a:t>
            </a:r>
            <a:r>
              <a:rPr lang="en-US" dirty="0"/>
              <a:t>Signs of Developing Autonomy</a:t>
            </a:r>
          </a:p>
        </p:txBody>
      </p:sp>
      <p:sp>
        <p:nvSpPr>
          <p:cNvPr id="3" name="Content Placeholder 2"/>
          <p:cNvSpPr>
            <a:spLocks noGrp="1"/>
          </p:cNvSpPr>
          <p:nvPr>
            <p:ph idx="1"/>
          </p:nvPr>
        </p:nvSpPr>
        <p:spPr>
          <a:xfrm>
            <a:off x="1066800" y="1640114"/>
            <a:ext cx="10058400" cy="4847772"/>
          </a:xfrm>
        </p:spPr>
        <p:txBody>
          <a:bodyPr/>
          <a:lstStyle/>
          <a:p>
            <a:pPr>
              <a:buClr>
                <a:prstClr val="black">
                  <a:lumMod val="85000"/>
                  <a:lumOff val="15000"/>
                </a:prstClr>
              </a:buClr>
            </a:pPr>
            <a:r>
              <a:rPr lang="en-US" sz="2400" dirty="0">
                <a:solidFill>
                  <a:prstClr val="black"/>
                </a:solidFill>
              </a:rPr>
              <a:t>Toilet Training or Toilet Learning</a:t>
            </a:r>
          </a:p>
          <a:p>
            <a:pPr lvl="1">
              <a:buClr>
                <a:prstClr val="black">
                  <a:lumMod val="85000"/>
                  <a:lumOff val="15000"/>
                </a:prstClr>
              </a:buClr>
            </a:pPr>
            <a:r>
              <a:rPr lang="en-US" sz="1800" dirty="0">
                <a:solidFill>
                  <a:prstClr val="black"/>
                </a:solidFill>
              </a:rPr>
              <a:t>Toileting toddlers is another area where values of independence and interdependence can collide. </a:t>
            </a:r>
          </a:p>
          <a:p>
            <a:pPr lvl="1">
              <a:buClr>
                <a:prstClr val="black">
                  <a:lumMod val="85000"/>
                  <a:lumOff val="15000"/>
                </a:prstClr>
              </a:buClr>
            </a:pPr>
            <a:r>
              <a:rPr lang="en-US" sz="1800" dirty="0">
                <a:solidFill>
                  <a:prstClr val="black"/>
                </a:solidFill>
              </a:rPr>
              <a:t>When most professionals discuss toilet learning, they consider it from the independence perspective.</a:t>
            </a:r>
          </a:p>
          <a:p>
            <a:pPr lvl="2">
              <a:buClr>
                <a:prstClr val="black">
                  <a:lumMod val="85000"/>
                  <a:lumOff val="15000"/>
                </a:prstClr>
              </a:buClr>
            </a:pPr>
            <a:r>
              <a:rPr lang="en-US" sz="1800" dirty="0">
                <a:solidFill>
                  <a:prstClr val="black"/>
                </a:solidFill>
              </a:rPr>
              <a:t>The advice is to watch for signs of readiness, which fall into three general categories: physical, intellectual, &amp; emotional.</a:t>
            </a:r>
          </a:p>
          <a:p>
            <a:pPr lvl="3">
              <a:buClr>
                <a:prstClr val="black">
                  <a:lumMod val="85000"/>
                  <a:lumOff val="15000"/>
                </a:prstClr>
              </a:buClr>
            </a:pPr>
            <a:r>
              <a:rPr lang="en-US" sz="1800" b="1" dirty="0">
                <a:solidFill>
                  <a:prstClr val="black"/>
                </a:solidFill>
              </a:rPr>
              <a:t>Physical readiness </a:t>
            </a:r>
            <a:r>
              <a:rPr lang="en-US" sz="1800" dirty="0">
                <a:solidFill>
                  <a:prstClr val="black"/>
                </a:solidFill>
              </a:rPr>
              <a:t>means the ability to hold on and let go.</a:t>
            </a:r>
          </a:p>
          <a:p>
            <a:pPr lvl="3">
              <a:buClr>
                <a:prstClr val="black">
                  <a:lumMod val="85000"/>
                  <a:lumOff val="15000"/>
                </a:prstClr>
              </a:buClr>
            </a:pPr>
            <a:r>
              <a:rPr lang="en-US" sz="1800" b="1" dirty="0">
                <a:solidFill>
                  <a:prstClr val="black"/>
                </a:solidFill>
              </a:rPr>
              <a:t>Intellectual readiness </a:t>
            </a:r>
            <a:r>
              <a:rPr lang="en-US" sz="1800" dirty="0">
                <a:solidFill>
                  <a:prstClr val="black"/>
                </a:solidFill>
              </a:rPr>
              <a:t>is when the children tell the adult after eliminating or indicate in other ways that they are aware and can communicate what is happening with their own bodies.</a:t>
            </a:r>
          </a:p>
          <a:p>
            <a:pPr lvl="3">
              <a:buClr>
                <a:prstClr val="black">
                  <a:lumMod val="85000"/>
                  <a:lumOff val="15000"/>
                </a:prstClr>
              </a:buClr>
            </a:pPr>
            <a:r>
              <a:rPr lang="en-US" sz="1800" b="1" dirty="0">
                <a:solidFill>
                  <a:prstClr val="black"/>
                </a:solidFill>
              </a:rPr>
              <a:t>Emotional readiness</a:t>
            </a:r>
            <a:r>
              <a:rPr lang="en-US" sz="1800" dirty="0">
                <a:solidFill>
                  <a:prstClr val="black"/>
                </a:solidFill>
              </a:rPr>
              <a:t> comes when children show a willingness to use a </a:t>
            </a:r>
            <a:r>
              <a:rPr lang="en-US" sz="1800" dirty="0" err="1">
                <a:solidFill>
                  <a:prstClr val="black"/>
                </a:solidFill>
              </a:rPr>
              <a:t>potty</a:t>
            </a:r>
            <a:r>
              <a:rPr lang="en-US" sz="1800" dirty="0">
                <a:solidFill>
                  <a:prstClr val="black"/>
                </a:solidFill>
              </a:rPr>
              <a:t> or a toilet instead of diapers. </a:t>
            </a:r>
          </a:p>
          <a:p>
            <a:pPr marL="822960" lvl="3" indent="0">
              <a:buClr>
                <a:prstClr val="black">
                  <a:lumMod val="85000"/>
                  <a:lumOff val="15000"/>
                </a:prstClr>
              </a:buClr>
              <a:buNone/>
            </a:pPr>
            <a:r>
              <a:rPr lang="en-US" sz="1800" i="1" dirty="0">
                <a:solidFill>
                  <a:prstClr val="black"/>
                </a:solidFill>
              </a:rPr>
              <a:t>(The timing for these signs varies with each individual.)</a:t>
            </a:r>
          </a:p>
          <a:p>
            <a:endParaRPr lang="en-US" dirty="0"/>
          </a:p>
        </p:txBody>
      </p:sp>
    </p:spTree>
    <p:extLst>
      <p:ext uri="{BB962C8B-B14F-4D97-AF65-F5344CB8AC3E}">
        <p14:creationId xmlns:p14="http://schemas.microsoft.com/office/powerpoint/2010/main" val="2981179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36194"/>
            <a:ext cx="10058400" cy="1371600"/>
          </a:xfrm>
        </p:spPr>
        <p:txBody>
          <a:bodyPr>
            <a:normAutofit fontScale="90000"/>
          </a:bodyPr>
          <a:lstStyle/>
          <a:p>
            <a:r>
              <a:rPr lang="en-US" sz="4000" dirty="0"/>
              <a:t>(cont.)</a:t>
            </a:r>
            <a:r>
              <a:rPr lang="en-US" dirty="0"/>
              <a:t>Signs of Developing Autonomy</a:t>
            </a:r>
          </a:p>
        </p:txBody>
      </p:sp>
      <p:sp>
        <p:nvSpPr>
          <p:cNvPr id="3" name="Content Placeholder 2"/>
          <p:cNvSpPr>
            <a:spLocks noGrp="1"/>
          </p:cNvSpPr>
          <p:nvPr>
            <p:ph idx="1"/>
          </p:nvPr>
        </p:nvSpPr>
        <p:spPr>
          <a:xfrm>
            <a:off x="1066800" y="1233713"/>
            <a:ext cx="10058400" cy="5109029"/>
          </a:xfrm>
        </p:spPr>
        <p:txBody>
          <a:bodyPr>
            <a:normAutofit fontScale="85000" lnSpcReduction="10000"/>
          </a:bodyPr>
          <a:lstStyle/>
          <a:p>
            <a:r>
              <a:rPr lang="en-US" sz="2800" dirty="0">
                <a:solidFill>
                  <a:prstClr val="black"/>
                </a:solidFill>
              </a:rPr>
              <a:t>An adult with a priority of interdependence may look at toileting from an entirely different point of view. </a:t>
            </a:r>
          </a:p>
          <a:p>
            <a:r>
              <a:rPr lang="en-US" sz="2800" dirty="0">
                <a:solidFill>
                  <a:prstClr val="black"/>
                </a:solidFill>
              </a:rPr>
              <a:t>Readiness takes on a whole different meaning when the goal is interdependence</a:t>
            </a:r>
          </a:p>
          <a:p>
            <a:pPr lvl="2"/>
            <a:r>
              <a:rPr lang="en-US" sz="2800" dirty="0">
                <a:solidFill>
                  <a:prstClr val="black"/>
                </a:solidFill>
              </a:rPr>
              <a:t>This approach emphasizes the training aspect rather than the learning aspect of toileting.</a:t>
            </a:r>
          </a:p>
          <a:p>
            <a:pPr lvl="2"/>
            <a:r>
              <a:rPr lang="en-US" sz="2800" dirty="0">
                <a:solidFill>
                  <a:prstClr val="black"/>
                </a:solidFill>
              </a:rPr>
              <a:t>Professionals in the U.S.A frown on training children during the first year of life, partly because in the past this approach has sometimes been associated with using harsh methods.</a:t>
            </a:r>
          </a:p>
          <a:p>
            <a:r>
              <a:rPr lang="en-US" sz="2800" dirty="0">
                <a:solidFill>
                  <a:prstClr val="black"/>
                </a:solidFill>
              </a:rPr>
              <a:t>Here’s how toilet training using a conditioning method works.</a:t>
            </a:r>
          </a:p>
          <a:p>
            <a:pPr lvl="2"/>
            <a:r>
              <a:rPr lang="en-US" sz="2800" dirty="0">
                <a:solidFill>
                  <a:prstClr val="black"/>
                </a:solidFill>
              </a:rPr>
              <a:t>Timing is crucial and knowing their baby’s regularity. It’s the adult who is trained in knowing the child’s bodily function and the child is not the adults schedule. </a:t>
            </a:r>
          </a:p>
          <a:p>
            <a:endParaRPr lang="en-US" dirty="0">
              <a:solidFill>
                <a:prstClr val="black"/>
              </a:solidFill>
            </a:endParaRPr>
          </a:p>
          <a:p>
            <a:endParaRPr lang="en-US" dirty="0"/>
          </a:p>
        </p:txBody>
      </p:sp>
    </p:spTree>
    <p:extLst>
      <p:ext uri="{BB962C8B-B14F-4D97-AF65-F5344CB8AC3E}">
        <p14:creationId xmlns:p14="http://schemas.microsoft.com/office/powerpoint/2010/main" val="3414411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771" y="236194"/>
            <a:ext cx="10058400" cy="1371600"/>
          </a:xfrm>
        </p:spPr>
        <p:txBody>
          <a:bodyPr>
            <a:normAutofit fontScale="90000"/>
          </a:bodyPr>
          <a:lstStyle/>
          <a:p>
            <a:r>
              <a:rPr lang="en-US" sz="4000" dirty="0"/>
              <a:t>(cont.)</a:t>
            </a:r>
            <a:r>
              <a:rPr lang="en-US" dirty="0"/>
              <a:t>Signs of Developing Autonomy</a:t>
            </a:r>
          </a:p>
        </p:txBody>
      </p:sp>
      <p:sp>
        <p:nvSpPr>
          <p:cNvPr id="3" name="Content Placeholder 2"/>
          <p:cNvSpPr>
            <a:spLocks noGrp="1"/>
          </p:cNvSpPr>
          <p:nvPr>
            <p:ph idx="1"/>
          </p:nvPr>
        </p:nvSpPr>
        <p:spPr>
          <a:xfrm>
            <a:off x="1066800" y="1233714"/>
            <a:ext cx="10058400" cy="4801326"/>
          </a:xfrm>
        </p:spPr>
        <p:txBody>
          <a:bodyPr/>
          <a:lstStyle/>
          <a:p>
            <a:r>
              <a:rPr lang="en-US" sz="2400" dirty="0">
                <a:solidFill>
                  <a:prstClr val="black"/>
                </a:solidFill>
              </a:rPr>
              <a:t>Sense of Possession</a:t>
            </a:r>
          </a:p>
          <a:p>
            <a:pPr lvl="1"/>
            <a:r>
              <a:rPr lang="en-US" sz="2200" dirty="0">
                <a:solidFill>
                  <a:prstClr val="black"/>
                </a:solidFill>
              </a:rPr>
              <a:t>It is important to note that not all cultures are object-oriented to the same extent and that not all regard personal possessions as important.  </a:t>
            </a:r>
          </a:p>
          <a:p>
            <a:pPr lvl="1"/>
            <a:r>
              <a:rPr lang="en-US" sz="2200" dirty="0">
                <a:solidFill>
                  <a:prstClr val="black"/>
                </a:solidFill>
              </a:rPr>
              <a:t>Without a firm sense of possession, children can’t truly understand the concept of sharing. </a:t>
            </a:r>
          </a:p>
          <a:p>
            <a:r>
              <a:rPr lang="en-US" dirty="0">
                <a:hlinkClick r:id="rId2"/>
              </a:rPr>
              <a:t>https://youtu.be/FxCGXSH6m_4</a:t>
            </a:r>
            <a:r>
              <a:rPr lang="en-US" dirty="0"/>
              <a:t> (Sharing)</a:t>
            </a:r>
          </a:p>
        </p:txBody>
      </p:sp>
    </p:spTree>
    <p:extLst>
      <p:ext uri="{BB962C8B-B14F-4D97-AF65-F5344CB8AC3E}">
        <p14:creationId xmlns:p14="http://schemas.microsoft.com/office/powerpoint/2010/main" val="2990416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258" y="0"/>
            <a:ext cx="10058400" cy="1371600"/>
          </a:xfrm>
        </p:spPr>
        <p:txBody>
          <a:bodyPr>
            <a:normAutofit/>
          </a:bodyPr>
          <a:lstStyle/>
          <a:p>
            <a:pPr algn="ctr"/>
            <a:r>
              <a:rPr lang="en-US" sz="3600" dirty="0"/>
              <a:t>Dealing with Issues of Power &amp; Control</a:t>
            </a:r>
          </a:p>
        </p:txBody>
      </p:sp>
      <p:sp>
        <p:nvSpPr>
          <p:cNvPr id="3" name="Content Placeholder 2"/>
          <p:cNvSpPr>
            <a:spLocks noGrp="1"/>
          </p:cNvSpPr>
          <p:nvPr>
            <p:ph idx="1"/>
          </p:nvPr>
        </p:nvSpPr>
        <p:spPr>
          <a:xfrm>
            <a:off x="1066800" y="957943"/>
            <a:ext cx="10058400" cy="5077097"/>
          </a:xfrm>
        </p:spPr>
        <p:txBody>
          <a:bodyPr>
            <a:normAutofit fontScale="25000" lnSpcReduction="20000"/>
          </a:bodyPr>
          <a:lstStyle/>
          <a:p>
            <a:r>
              <a:rPr lang="en-US" sz="8800" u="sng" dirty="0"/>
              <a:t>Set-Up Developmentally Appropriate Environment</a:t>
            </a:r>
          </a:p>
          <a:p>
            <a:pPr lvl="1"/>
            <a:r>
              <a:rPr lang="en-US" sz="8800" dirty="0"/>
              <a:t>Not all families have the kind of living conditions that allow them to set up a developmentally appropriate environment.</a:t>
            </a:r>
          </a:p>
          <a:p>
            <a:pPr lvl="1"/>
            <a:r>
              <a:rPr lang="en-US" sz="8800" dirty="0"/>
              <a:t>Not all communities have outdoor spaces set up for children that are developmentally appropriate.</a:t>
            </a:r>
          </a:p>
          <a:p>
            <a:pPr lvl="1"/>
            <a:r>
              <a:rPr lang="en-US" sz="8800" dirty="0"/>
              <a:t>When toddlers spend their time in an environment that is appropriate for their age and encourage exploration, they wont be faced with so many </a:t>
            </a:r>
            <a:r>
              <a:rPr lang="en-US" sz="8800" i="1" dirty="0"/>
              <a:t>no’s</a:t>
            </a:r>
            <a:r>
              <a:rPr lang="en-US" sz="8800" dirty="0"/>
              <a:t>. </a:t>
            </a:r>
          </a:p>
          <a:p>
            <a:pPr lvl="1"/>
            <a:r>
              <a:rPr lang="en-US" sz="8800" dirty="0"/>
              <a:t>If they don’t have to hear the word no, they may decrease their own usage of the word. </a:t>
            </a:r>
          </a:p>
          <a:p>
            <a:pPr lvl="1"/>
            <a:r>
              <a:rPr lang="en-US" sz="8800" dirty="0"/>
              <a:t>It is worth encouraging parents to think about what kind of environment says “yes” to toddlers and then arranging things so that where toddlers spend their time affirms their developmental needs.</a:t>
            </a:r>
          </a:p>
          <a:p>
            <a:pPr lvl="1"/>
            <a:r>
              <a:rPr lang="en-US" sz="8800" dirty="0"/>
              <a:t>At this stage they touch, explore, try things out, and use their bodies to learn about the world. </a:t>
            </a:r>
          </a:p>
          <a:p>
            <a:pPr lvl="1"/>
            <a:r>
              <a:rPr lang="en-US" sz="8800" dirty="0"/>
              <a:t>Their natural inclination is to climb, push, poke, prod, and perform a huge variety of other movements.</a:t>
            </a:r>
          </a:p>
          <a:p>
            <a:pPr lvl="1"/>
            <a:r>
              <a:rPr lang="en-US" sz="8800" dirty="0"/>
              <a:t>They need a safe place to do all this-a place where they feel empowered rather than prohibited. </a:t>
            </a:r>
          </a:p>
          <a:p>
            <a:pPr lvl="1"/>
            <a:endParaRPr lang="en-US" sz="2200" dirty="0"/>
          </a:p>
          <a:p>
            <a:pPr lvl="1"/>
            <a:endParaRPr lang="en-US" sz="2200" dirty="0"/>
          </a:p>
          <a:p>
            <a:endParaRPr lang="en-US" sz="3000" dirty="0"/>
          </a:p>
          <a:p>
            <a:pPr lvl="1"/>
            <a:endParaRPr lang="en-US" sz="3000" dirty="0"/>
          </a:p>
        </p:txBody>
      </p:sp>
    </p:spTree>
    <p:extLst>
      <p:ext uri="{BB962C8B-B14F-4D97-AF65-F5344CB8AC3E}">
        <p14:creationId xmlns:p14="http://schemas.microsoft.com/office/powerpoint/2010/main" val="572539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257" y="105566"/>
            <a:ext cx="10058400" cy="1371600"/>
          </a:xfrm>
        </p:spPr>
        <p:txBody>
          <a:bodyPr>
            <a:normAutofit/>
          </a:bodyPr>
          <a:lstStyle/>
          <a:p>
            <a:pPr algn="ctr"/>
            <a:r>
              <a:rPr lang="en-US" sz="3600" dirty="0"/>
              <a:t>(cont.) Dealing with Issues of Power &amp; Control</a:t>
            </a:r>
          </a:p>
        </p:txBody>
      </p:sp>
      <p:sp>
        <p:nvSpPr>
          <p:cNvPr id="3" name="Content Placeholder 2"/>
          <p:cNvSpPr>
            <a:spLocks noGrp="1"/>
          </p:cNvSpPr>
          <p:nvPr>
            <p:ph idx="1"/>
          </p:nvPr>
        </p:nvSpPr>
        <p:spPr>
          <a:xfrm>
            <a:off x="435429" y="1320799"/>
            <a:ext cx="11451771" cy="5326744"/>
          </a:xfrm>
        </p:spPr>
        <p:txBody>
          <a:bodyPr>
            <a:normAutofit/>
          </a:bodyPr>
          <a:lstStyle/>
          <a:p>
            <a:r>
              <a:rPr lang="en-US" sz="2200" u="sng" dirty="0"/>
              <a:t>Appreciate Play</a:t>
            </a:r>
          </a:p>
          <a:p>
            <a:pPr lvl="1"/>
            <a:r>
              <a:rPr lang="en-US" sz="2000" dirty="0"/>
              <a:t>Children gain power through playing.</a:t>
            </a:r>
          </a:p>
          <a:p>
            <a:pPr lvl="1"/>
            <a:r>
              <a:rPr lang="en-US" sz="2000" dirty="0"/>
              <a:t>They play with themselves, other people, and objects.</a:t>
            </a:r>
          </a:p>
          <a:p>
            <a:pPr lvl="1"/>
            <a:r>
              <a:rPr lang="en-US" sz="2000" dirty="0"/>
              <a:t>Playing is primary way that toddlers learn.</a:t>
            </a:r>
          </a:p>
          <a:p>
            <a:pPr lvl="1"/>
            <a:r>
              <a:rPr lang="en-US" sz="2000" dirty="0"/>
              <a:t>Some children find their own bodies endlessly fascinating.</a:t>
            </a:r>
          </a:p>
          <a:p>
            <a:pPr lvl="1"/>
            <a:r>
              <a:rPr lang="en-US" sz="2000" dirty="0"/>
              <a:t>Toddlers play with things. </a:t>
            </a:r>
          </a:p>
          <a:p>
            <a:pPr lvl="2"/>
            <a:r>
              <a:rPr lang="en-US" sz="1800" dirty="0"/>
              <a:t>Anything within reach becomes a toy, as children reach out to learn about their world and the objects in it. </a:t>
            </a:r>
          </a:p>
          <a:p>
            <a:pPr lvl="2"/>
            <a:r>
              <a:rPr lang="en-US" sz="1800" dirty="0"/>
              <a:t>They use  all their senses. </a:t>
            </a:r>
          </a:p>
          <a:p>
            <a:r>
              <a:rPr lang="en-US" sz="2200" dirty="0"/>
              <a:t>The typical child care program today relies on toys and other objects as part of its curriculum and many programs have an abundance of things in their environments. </a:t>
            </a:r>
          </a:p>
          <a:p>
            <a:r>
              <a:rPr lang="en-US" sz="2200" dirty="0"/>
              <a:t>Play has roots in imitation.</a:t>
            </a:r>
          </a:p>
          <a:p>
            <a:pPr lvl="1"/>
            <a:r>
              <a:rPr lang="en-US" sz="2000" dirty="0"/>
              <a:t>From birth babies imitate what they see</a:t>
            </a:r>
            <a:r>
              <a:rPr lang="en-US" dirty="0"/>
              <a:t>.</a:t>
            </a:r>
            <a:endParaRPr lang="en-US" sz="2000" dirty="0"/>
          </a:p>
        </p:txBody>
      </p:sp>
    </p:spTree>
    <p:extLst>
      <p:ext uri="{BB962C8B-B14F-4D97-AF65-F5344CB8AC3E}">
        <p14:creationId xmlns:p14="http://schemas.microsoft.com/office/powerpoint/2010/main" val="27639437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TC103457510[[fn=Savon]]</Template>
  <TotalTime>681</TotalTime>
  <Words>1562</Words>
  <Application>Microsoft Office PowerPoint</Application>
  <PresentationFormat>Custom</PresentationFormat>
  <Paragraphs>107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Savon</vt:lpstr>
      <vt:lpstr>Ch. 3 Supporting Families with Autonomy-Seeking Youngsters</vt:lpstr>
      <vt:lpstr>Learning Outcomes </vt:lpstr>
      <vt:lpstr>Signs of Developing Autonomy</vt:lpstr>
      <vt:lpstr>(cont.)Signs of Developing Autonomy</vt:lpstr>
      <vt:lpstr>(cont.)Signs of Developing Autonomy</vt:lpstr>
      <vt:lpstr>(cont.)Signs of Developing Autonomy</vt:lpstr>
      <vt:lpstr>(cont.)Signs of Developing Autonomy</vt:lpstr>
      <vt:lpstr>Dealing with Issues of Power &amp; Control</vt:lpstr>
      <vt:lpstr>(cont.) Dealing with Issues of Power &amp; Control</vt:lpstr>
      <vt:lpstr>(cont.) Dealing with Issues of Power &amp; Control</vt:lpstr>
      <vt:lpstr>(cont.) Dealing with Issues of Power &amp; Control</vt:lpstr>
      <vt:lpstr>Coping with Loss and Separation</vt:lpstr>
      <vt:lpstr>Coping with Loss and Separation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4 Supporting Families with Autonomy-Seeking Youngsters</dc:title>
  <dc:creator>Bakeer, Kenyatta N.</dc:creator>
  <cp:lastModifiedBy>smithmh</cp:lastModifiedBy>
  <cp:revision>40</cp:revision>
  <dcterms:created xsi:type="dcterms:W3CDTF">2013-10-01T16:02:07Z</dcterms:created>
  <dcterms:modified xsi:type="dcterms:W3CDTF">2017-12-21T17:37:38Z</dcterms:modified>
</cp:coreProperties>
</file>