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72" r:id="rId5"/>
    <p:sldId id="271" r:id="rId6"/>
    <p:sldId id="270" r:id="rId7"/>
    <p:sldId id="269" r:id="rId8"/>
    <p:sldId id="273" r:id="rId9"/>
    <p:sldId id="274" r:id="rId10"/>
    <p:sldId id="275" r:id="rId11"/>
    <p:sldId id="276" r:id="rId12"/>
    <p:sldId id="278" r:id="rId13"/>
    <p:sldId id="279" r:id="rId14"/>
    <p:sldId id="277" r:id="rId15"/>
    <p:sldId id="280" r:id="rId16"/>
    <p:sldId id="284" r:id="rId17"/>
    <p:sldId id="283" r:id="rId18"/>
    <p:sldId id="282" r:id="rId19"/>
    <p:sldId id="286" r:id="rId20"/>
    <p:sldId id="28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p:scale>
          <a:sx n="60" d="100"/>
          <a:sy n="60" d="100"/>
        </p:scale>
        <p:origin x="-474" y="-3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W2wWDEBktC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Chapter </a:t>
            </a:r>
            <a:r>
              <a:rPr lang="en-US" smtClean="0"/>
              <a:t>4</a:t>
            </a:r>
            <a:r>
              <a:rPr lang="en-US" dirty="0"/>
              <a:t/>
            </a:r>
            <a:br>
              <a:rPr lang="en-US" dirty="0"/>
            </a:br>
            <a:r>
              <a:rPr lang="en-US" dirty="0"/>
              <a:t>Sharing Views of Initiative with Families</a:t>
            </a:r>
          </a:p>
        </p:txBody>
      </p:sp>
      <p:sp>
        <p:nvSpPr>
          <p:cNvPr id="3" name="Subtitle 2"/>
          <p:cNvSpPr>
            <a:spLocks noGrp="1"/>
          </p:cNvSpPr>
          <p:nvPr>
            <p:ph type="subTitle" idx="1"/>
          </p:nvPr>
        </p:nvSpPr>
        <p:spPr>
          <a:xfrm>
            <a:off x="2589213" y="4777379"/>
            <a:ext cx="8915399" cy="1793542"/>
          </a:xfrm>
        </p:spPr>
        <p:txBody>
          <a:bodyPr/>
          <a:lstStyle/>
          <a:p>
            <a:r>
              <a:rPr lang="en-US" dirty="0"/>
              <a:t>CD 11</a:t>
            </a:r>
          </a:p>
          <a:p>
            <a:r>
              <a:rPr lang="en-US" dirty="0"/>
              <a:t>Dr. </a:t>
            </a:r>
            <a:r>
              <a:rPr lang="en-US" smtClean="0"/>
              <a:t>Smith</a:t>
            </a:r>
            <a:endParaRPr lang="en-US" dirty="0"/>
          </a:p>
        </p:txBody>
      </p:sp>
    </p:spTree>
    <p:extLst>
      <p:ext uri="{BB962C8B-B14F-4D97-AF65-F5344CB8AC3E}">
        <p14:creationId xmlns:p14="http://schemas.microsoft.com/office/powerpoint/2010/main" val="1600888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86063"/>
          </a:xfrm>
        </p:spPr>
        <p:txBody>
          <a:bodyPr/>
          <a:lstStyle/>
          <a:p>
            <a:pPr algn="ctr"/>
            <a:r>
              <a:rPr lang="en-US" dirty="0"/>
              <a:t>Dimensions of Play Environments </a:t>
            </a:r>
          </a:p>
        </p:txBody>
      </p:sp>
      <p:sp>
        <p:nvSpPr>
          <p:cNvPr id="3" name="Content Placeholder 2"/>
          <p:cNvSpPr>
            <a:spLocks noGrp="1"/>
          </p:cNvSpPr>
          <p:nvPr>
            <p:ph idx="1"/>
          </p:nvPr>
        </p:nvSpPr>
        <p:spPr>
          <a:xfrm>
            <a:off x="1892968" y="786062"/>
            <a:ext cx="10299032" cy="6071938"/>
          </a:xfrm>
        </p:spPr>
        <p:txBody>
          <a:bodyPr>
            <a:normAutofit fontScale="92500" lnSpcReduction="20000"/>
          </a:bodyPr>
          <a:lstStyle/>
          <a:p>
            <a:r>
              <a:rPr lang="en-US" sz="2200" dirty="0"/>
              <a:t>To create an optimum environment for the kind of play that enhances initiative, there needs to be a balance of these dimensions.</a:t>
            </a:r>
          </a:p>
          <a:p>
            <a:pPr lvl="1"/>
            <a:r>
              <a:rPr lang="en-US" sz="2000" dirty="0"/>
              <a:t>Soft/hard, open/closed, intrusion/exclusion, high mobility/low mobility, and simple/complex</a:t>
            </a:r>
          </a:p>
          <a:p>
            <a:r>
              <a:rPr lang="en-US" sz="2200" dirty="0"/>
              <a:t>Balancing soft/hard dimension means that the environment is both responsive and resistant. Softness in play environments comes from things like rugs, cozy furniture, grass, sand, etc.</a:t>
            </a:r>
          </a:p>
          <a:p>
            <a:r>
              <a:rPr lang="en-US" sz="2200" dirty="0"/>
              <a:t>Hardness comes in the form of vinyl floors, plastic, and wooden toys and furniture and concrete.</a:t>
            </a:r>
          </a:p>
          <a:p>
            <a:r>
              <a:rPr lang="en-US" sz="2200" dirty="0"/>
              <a:t>The open/closed dimension has to do with choices. Low, open shelves displaying toys to choose from are an example of openness. </a:t>
            </a:r>
          </a:p>
          <a:p>
            <a:r>
              <a:rPr lang="en-US" sz="2200" dirty="0"/>
              <a:t>Closed storage also gives a sense of order and avoids a cluttered feeling. </a:t>
            </a:r>
          </a:p>
          <a:p>
            <a:r>
              <a:rPr lang="en-US" sz="2200" dirty="0"/>
              <a:t>The environment should provide for both optimum intrusion and optimum exclusion or seclusion. </a:t>
            </a:r>
          </a:p>
          <a:p>
            <a:r>
              <a:rPr lang="en-US" sz="2200" dirty="0"/>
              <a:t>Desirable intrusion comes as the children have access to the greater world beyond their play space. </a:t>
            </a:r>
          </a:p>
          <a:p>
            <a:r>
              <a:rPr lang="en-US" sz="2200" dirty="0"/>
              <a:t>A balance play environment provides for both high- and low-mobility activities. Children need quiet and still activities as well as opportunities to move around freely and engage in vigorous movement.  </a:t>
            </a:r>
          </a:p>
        </p:txBody>
      </p:sp>
    </p:spTree>
    <p:extLst>
      <p:ext uri="{BB962C8B-B14F-4D97-AF65-F5344CB8AC3E}">
        <p14:creationId xmlns:p14="http://schemas.microsoft.com/office/powerpoint/2010/main" val="891533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86063"/>
          </a:xfrm>
        </p:spPr>
        <p:txBody>
          <a:bodyPr>
            <a:normAutofit fontScale="90000"/>
          </a:bodyPr>
          <a:lstStyle/>
          <a:p>
            <a:pPr algn="ctr"/>
            <a:r>
              <a:rPr lang="en-US" dirty="0"/>
              <a:t>How adults contribute to children’s Initiative </a:t>
            </a:r>
          </a:p>
        </p:txBody>
      </p:sp>
      <p:sp>
        <p:nvSpPr>
          <p:cNvPr id="3" name="Content Placeholder 2"/>
          <p:cNvSpPr>
            <a:spLocks noGrp="1"/>
          </p:cNvSpPr>
          <p:nvPr>
            <p:ph idx="1"/>
          </p:nvPr>
        </p:nvSpPr>
        <p:spPr>
          <a:xfrm>
            <a:off x="1491916" y="609600"/>
            <a:ext cx="10395284" cy="5999747"/>
          </a:xfrm>
        </p:spPr>
        <p:txBody>
          <a:bodyPr>
            <a:normAutofit/>
          </a:bodyPr>
          <a:lstStyle/>
          <a:p>
            <a:r>
              <a:rPr lang="en-US" sz="2200" dirty="0"/>
              <a:t>Adults contribute to the development of children’s sense of initiative in several ways. </a:t>
            </a:r>
          </a:p>
          <a:p>
            <a:r>
              <a:rPr lang="en-US" sz="2200" dirty="0"/>
              <a:t>Adults are responsible for setting up the environments for children’s paly and making sure it is safe for everybody. </a:t>
            </a:r>
          </a:p>
          <a:p>
            <a:r>
              <a:rPr lang="en-US" sz="2200" dirty="0"/>
              <a:t>The kind of environment that adults set up determines to some extent whether initiative is a value.</a:t>
            </a:r>
          </a:p>
          <a:p>
            <a:r>
              <a:rPr lang="en-US" sz="2200" dirty="0"/>
              <a:t>Adults are the ones who must guide and control children’s behavior in these environments. </a:t>
            </a:r>
          </a:p>
          <a:p>
            <a:r>
              <a:rPr lang="en-US" sz="2200" dirty="0"/>
              <a:t>Guidance methods that encourage children to continue to explore, try things out, and solve problems contribute to their growing initiative.</a:t>
            </a:r>
          </a:p>
          <a:p>
            <a:r>
              <a:rPr lang="en-US" sz="2200" dirty="0"/>
              <a:t>Methods that squelch children’s interest, inhibit their behavior, and make them afraid to try things because they might make mistakes take away their confidence in themselves and work against bringing out each child’s own initiative. </a:t>
            </a:r>
          </a:p>
          <a:p>
            <a:r>
              <a:rPr lang="en-US" sz="2200" dirty="0"/>
              <a:t>Adults encourage initiative in children by modeling it themselves. </a:t>
            </a:r>
          </a:p>
        </p:txBody>
      </p:sp>
    </p:spTree>
    <p:extLst>
      <p:ext uri="{BB962C8B-B14F-4D97-AF65-F5344CB8AC3E}">
        <p14:creationId xmlns:p14="http://schemas.microsoft.com/office/powerpoint/2010/main" val="122712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86063"/>
          </a:xfrm>
        </p:spPr>
        <p:txBody>
          <a:bodyPr>
            <a:normAutofit fontScale="90000"/>
          </a:bodyPr>
          <a:lstStyle/>
          <a:p>
            <a:pPr algn="ctr"/>
            <a:r>
              <a:rPr lang="en-US" dirty="0"/>
              <a:t>How adults contribute to children’s Initiative </a:t>
            </a:r>
          </a:p>
        </p:txBody>
      </p:sp>
      <p:sp>
        <p:nvSpPr>
          <p:cNvPr id="3" name="Content Placeholder 2"/>
          <p:cNvSpPr>
            <a:spLocks noGrp="1"/>
          </p:cNvSpPr>
          <p:nvPr>
            <p:ph idx="1"/>
          </p:nvPr>
        </p:nvSpPr>
        <p:spPr>
          <a:xfrm>
            <a:off x="1491916" y="609600"/>
            <a:ext cx="10395284" cy="5999747"/>
          </a:xfrm>
        </p:spPr>
        <p:txBody>
          <a:bodyPr>
            <a:normAutofit lnSpcReduction="10000"/>
          </a:bodyPr>
          <a:lstStyle/>
          <a:p>
            <a:r>
              <a:rPr lang="en-US" sz="2200" dirty="0"/>
              <a:t>Children with disabilities arrive in a play environment with less initiative and motivation to play than others. </a:t>
            </a:r>
          </a:p>
          <a:p>
            <a:r>
              <a:rPr lang="en-US" sz="2200" dirty="0"/>
              <a:t>Sometimes providing access is as simple as restructuring the environment so that a child a wheelchair can move around. </a:t>
            </a:r>
          </a:p>
          <a:p>
            <a:r>
              <a:rPr lang="en-US" sz="2200" dirty="0"/>
              <a:t>Close attention to what interests each child can guide the teacher when selecting toys and materials to make available. </a:t>
            </a:r>
          </a:p>
          <a:p>
            <a:r>
              <a:rPr lang="en-US" sz="2200" dirty="0"/>
              <a:t>Aware of what playthings will build on a child’s strengths is important when setting up the environment.</a:t>
            </a:r>
          </a:p>
          <a:p>
            <a:r>
              <a:rPr lang="en-US" sz="2200" dirty="0"/>
              <a:t>One way to figure out how to modify the environment is for teachers to put themselves at the level of the child in question and look around. </a:t>
            </a:r>
          </a:p>
          <a:p>
            <a:r>
              <a:rPr lang="en-US" sz="2200" dirty="0"/>
              <a:t>Children who have attention deficit disorders (ADD) may be distracted in a play space where there is too much going on.</a:t>
            </a:r>
          </a:p>
          <a:p>
            <a:r>
              <a:rPr lang="en-US" sz="2200" dirty="0"/>
              <a:t>The early childhood educator can simplify the environment, but it isn’t enough just to create an appropriate play environment and then expect children with certain challenges to automatically start playing with their typically developing peers. </a:t>
            </a:r>
          </a:p>
        </p:txBody>
      </p:sp>
    </p:spTree>
    <p:extLst>
      <p:ext uri="{BB962C8B-B14F-4D97-AF65-F5344CB8AC3E}">
        <p14:creationId xmlns:p14="http://schemas.microsoft.com/office/powerpoint/2010/main" val="2544830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86063"/>
          </a:xfrm>
        </p:spPr>
        <p:txBody>
          <a:bodyPr>
            <a:normAutofit fontScale="90000"/>
          </a:bodyPr>
          <a:lstStyle/>
          <a:p>
            <a:pPr algn="ctr"/>
            <a:r>
              <a:rPr lang="en-US" dirty="0"/>
              <a:t>How adults contribute to children’s Initiative </a:t>
            </a:r>
          </a:p>
        </p:txBody>
      </p:sp>
      <p:sp>
        <p:nvSpPr>
          <p:cNvPr id="3" name="Content Placeholder 2"/>
          <p:cNvSpPr>
            <a:spLocks noGrp="1"/>
          </p:cNvSpPr>
          <p:nvPr>
            <p:ph idx="1"/>
          </p:nvPr>
        </p:nvSpPr>
        <p:spPr>
          <a:xfrm>
            <a:off x="1491916" y="609600"/>
            <a:ext cx="10395284" cy="5999747"/>
          </a:xfrm>
        </p:spPr>
        <p:txBody>
          <a:bodyPr>
            <a:normAutofit/>
          </a:bodyPr>
          <a:lstStyle/>
          <a:p>
            <a:r>
              <a:rPr lang="en-US" sz="2200" dirty="0"/>
              <a:t>A child with language delays can benefit when the other children see the teacher responding to communication attempts and building on the skills the child has.</a:t>
            </a:r>
          </a:p>
          <a:p>
            <a:r>
              <a:rPr lang="en-US" sz="2200" dirty="0"/>
              <a:t>Modeling has a strong effect.</a:t>
            </a:r>
          </a:p>
          <a:p>
            <a:r>
              <a:rPr lang="en-US" sz="2200" dirty="0"/>
              <a:t>Children with autism benefit form playing with their peers who are more accomplished players. Their ability to play increases with the support of the teacher in an integrates setting where the environment and the learning plan focus on play.</a:t>
            </a:r>
          </a:p>
          <a:p>
            <a:r>
              <a:rPr lang="en-US" sz="2200" dirty="0"/>
              <a:t>Collaborate with the parents to make your programs a good experience for each and every child.</a:t>
            </a:r>
          </a:p>
          <a:p>
            <a:r>
              <a:rPr lang="en-US" sz="2200" dirty="0"/>
              <a:t>Vygotsky’s sociocultural theory has implications for including children with special needs in programs with their typically developing peers. </a:t>
            </a:r>
          </a:p>
          <a:p>
            <a:r>
              <a:rPr lang="en-US" sz="2200" dirty="0"/>
              <a:t>Vygotsky used the term </a:t>
            </a:r>
            <a:r>
              <a:rPr lang="en-US" sz="2200" i="1" dirty="0"/>
              <a:t>zone of proximal development (ZPD)</a:t>
            </a:r>
            <a:r>
              <a:rPr lang="en-US" sz="2200" dirty="0"/>
              <a:t> to describe how social interactions increase understanding. </a:t>
            </a:r>
          </a:p>
          <a:p>
            <a:endParaRPr lang="en-US" sz="2200" dirty="0"/>
          </a:p>
        </p:txBody>
      </p:sp>
    </p:spTree>
    <p:extLst>
      <p:ext uri="{BB962C8B-B14F-4D97-AF65-F5344CB8AC3E}">
        <p14:creationId xmlns:p14="http://schemas.microsoft.com/office/powerpoint/2010/main" val="671293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86063"/>
          </a:xfrm>
        </p:spPr>
        <p:txBody>
          <a:bodyPr/>
          <a:lstStyle/>
          <a:p>
            <a:pPr algn="ctr"/>
            <a:r>
              <a:rPr lang="en-US" dirty="0"/>
              <a:t>The Shy Child</a:t>
            </a:r>
          </a:p>
        </p:txBody>
      </p:sp>
      <p:sp>
        <p:nvSpPr>
          <p:cNvPr id="3" name="Content Placeholder 2"/>
          <p:cNvSpPr>
            <a:spLocks noGrp="1"/>
          </p:cNvSpPr>
          <p:nvPr>
            <p:ph idx="1"/>
          </p:nvPr>
        </p:nvSpPr>
        <p:spPr>
          <a:xfrm>
            <a:off x="1491916" y="609600"/>
            <a:ext cx="10395284" cy="5999747"/>
          </a:xfrm>
        </p:spPr>
        <p:txBody>
          <a:bodyPr>
            <a:normAutofit/>
          </a:bodyPr>
          <a:lstStyle/>
          <a:p>
            <a:r>
              <a:rPr lang="en-US" sz="2200" dirty="0"/>
              <a:t>Please read Dakota’s story p. 122 and Brandi’s story p. 123/ </a:t>
            </a:r>
          </a:p>
          <a:p>
            <a:r>
              <a:rPr lang="en-US" sz="2200" dirty="0"/>
              <a:t>Some children are born extra cautious.</a:t>
            </a:r>
          </a:p>
          <a:p>
            <a:r>
              <a:rPr lang="en-US" sz="2200" dirty="0"/>
              <a:t>THs trait may even be in their genes.</a:t>
            </a:r>
          </a:p>
          <a:p>
            <a:r>
              <a:rPr lang="en-US" sz="2200" dirty="0"/>
              <a:t>They don’t enjoy putting themselves out in the world, taking risks, a matter of timing than a deficiency. </a:t>
            </a:r>
          </a:p>
          <a:p>
            <a:r>
              <a:rPr lang="en-US" sz="2200" dirty="0"/>
              <a:t>Some children are observers.</a:t>
            </a:r>
          </a:p>
          <a:p>
            <a:r>
              <a:rPr lang="en-US" sz="2200" dirty="0"/>
              <a:t>They learn a good deal by watching for long periods before they try something themselves.</a:t>
            </a:r>
          </a:p>
          <a:p>
            <a:r>
              <a:rPr lang="en-US" sz="2200" dirty="0"/>
              <a:t>They may be thought of as being slow to warm up</a:t>
            </a:r>
          </a:p>
          <a:p>
            <a:r>
              <a:rPr lang="en-US" sz="2200" dirty="0"/>
              <a:t>Other children jump in with both feet without giving a thought to the consequences. </a:t>
            </a:r>
          </a:p>
        </p:txBody>
      </p:sp>
    </p:spTree>
    <p:extLst>
      <p:ext uri="{BB962C8B-B14F-4D97-AF65-F5344CB8AC3E}">
        <p14:creationId xmlns:p14="http://schemas.microsoft.com/office/powerpoint/2010/main" val="2643817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96" y="0"/>
            <a:ext cx="8911687" cy="786063"/>
          </a:xfrm>
        </p:spPr>
        <p:txBody>
          <a:bodyPr/>
          <a:lstStyle/>
          <a:p>
            <a:pPr algn="ctr"/>
            <a:r>
              <a:rPr lang="en-US" dirty="0"/>
              <a:t>A look at Aggression</a:t>
            </a:r>
          </a:p>
        </p:txBody>
      </p:sp>
      <p:sp>
        <p:nvSpPr>
          <p:cNvPr id="3" name="Content Placeholder 2"/>
          <p:cNvSpPr>
            <a:spLocks noGrp="1"/>
          </p:cNvSpPr>
          <p:nvPr>
            <p:ph idx="1"/>
          </p:nvPr>
        </p:nvSpPr>
        <p:spPr>
          <a:xfrm>
            <a:off x="1491916" y="609600"/>
            <a:ext cx="10395284" cy="5999747"/>
          </a:xfrm>
        </p:spPr>
        <p:txBody>
          <a:bodyPr>
            <a:normAutofit/>
          </a:bodyPr>
          <a:lstStyle/>
          <a:p>
            <a:r>
              <a:rPr lang="en-US" sz="2200" dirty="0"/>
              <a:t> Children can learn aggression from watching others get what they want through aggressive means.</a:t>
            </a:r>
          </a:p>
          <a:p>
            <a:r>
              <a:rPr lang="en-US" sz="2200" dirty="0"/>
              <a:t>They may see this on television or in their own homes or neighborhoods. </a:t>
            </a:r>
          </a:p>
          <a:p>
            <a:r>
              <a:rPr lang="en-US" sz="2200" dirty="0"/>
              <a:t>They can even learn it at preschool from watching classmates. They can, of course, also learn it from firsthand experience. </a:t>
            </a:r>
          </a:p>
          <a:p>
            <a:r>
              <a:rPr lang="en-US" sz="2200" dirty="0"/>
              <a:t>Sometimes it is a matter of providing physical control while giving the least attention possible.</a:t>
            </a:r>
          </a:p>
          <a:p>
            <a:r>
              <a:rPr lang="en-US" sz="2200" dirty="0"/>
              <a:t>Other times just ignoring the behavior will eventually make it go away </a:t>
            </a:r>
          </a:p>
          <a:p>
            <a:r>
              <a:rPr lang="en-US" sz="2200" dirty="0"/>
              <a:t>The problem is the most adults who have to deal with this kind of aggression in a child are sorely tempted to turn to punishment; they want to hurt the child either physically or emotionally.</a:t>
            </a:r>
          </a:p>
          <a:p>
            <a:r>
              <a:rPr lang="en-US" sz="2200" dirty="0"/>
              <a:t>Power may be behind the child’s need of aggression.</a:t>
            </a:r>
          </a:p>
          <a:p>
            <a:r>
              <a:rPr lang="en-US" sz="2200" dirty="0"/>
              <a:t>Power issues are never solved by being overpowered, which is the message behind punishment. </a:t>
            </a:r>
          </a:p>
          <a:p>
            <a:endParaRPr lang="en-US" sz="2200" dirty="0"/>
          </a:p>
          <a:p>
            <a:endParaRPr lang="en-US" sz="2200" dirty="0"/>
          </a:p>
        </p:txBody>
      </p:sp>
    </p:spTree>
    <p:extLst>
      <p:ext uri="{BB962C8B-B14F-4D97-AF65-F5344CB8AC3E}">
        <p14:creationId xmlns:p14="http://schemas.microsoft.com/office/powerpoint/2010/main" val="3872940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96" y="0"/>
            <a:ext cx="8911687" cy="786063"/>
          </a:xfrm>
        </p:spPr>
        <p:txBody>
          <a:bodyPr/>
          <a:lstStyle/>
          <a:p>
            <a:pPr algn="ctr"/>
            <a:r>
              <a:rPr lang="en-US" dirty="0"/>
              <a:t>A look at Aggression</a:t>
            </a:r>
          </a:p>
        </p:txBody>
      </p:sp>
      <p:sp>
        <p:nvSpPr>
          <p:cNvPr id="3" name="Content Placeholder 2"/>
          <p:cNvSpPr>
            <a:spLocks noGrp="1"/>
          </p:cNvSpPr>
          <p:nvPr>
            <p:ph idx="1"/>
          </p:nvPr>
        </p:nvSpPr>
        <p:spPr>
          <a:xfrm>
            <a:off x="1491916" y="609600"/>
            <a:ext cx="10395284" cy="5999747"/>
          </a:xfrm>
        </p:spPr>
        <p:txBody>
          <a:bodyPr>
            <a:normAutofit/>
          </a:bodyPr>
          <a:lstStyle/>
          <a:p>
            <a:pPr marL="0" indent="0">
              <a:buNone/>
            </a:pPr>
            <a:r>
              <a:rPr lang="en-US" sz="2200" u="sng" dirty="0"/>
              <a:t>Aggression as the result of bottled-up feelings</a:t>
            </a:r>
          </a:p>
          <a:p>
            <a:r>
              <a:rPr lang="en-US" sz="2200" dirty="0"/>
              <a:t>Some children react to tension with aggression</a:t>
            </a:r>
          </a:p>
          <a:p>
            <a:r>
              <a:rPr lang="en-US" sz="2200" dirty="0"/>
              <a:t>Their feelings are bottled up inside the, and even a little incident can “uncork” them</a:t>
            </a:r>
          </a:p>
          <a:p>
            <a:r>
              <a:rPr lang="en-US" sz="2200" dirty="0"/>
              <a:t>What pours out is more than the provoking incident calls for.</a:t>
            </a:r>
          </a:p>
          <a:p>
            <a:r>
              <a:rPr lang="en-US" sz="2200" dirty="0"/>
              <a:t>That’s a clue to tension as a cause of aggression.</a:t>
            </a:r>
          </a:p>
          <a:p>
            <a:r>
              <a:rPr lang="en-US" sz="2200" dirty="0"/>
              <a:t>A teacher can also give a child outlets for their angry feelings. Some examples</a:t>
            </a:r>
          </a:p>
          <a:p>
            <a:pPr lvl="1"/>
            <a:r>
              <a:rPr lang="en-US" sz="2000" dirty="0"/>
              <a:t>1. Vigorous physical activity can serve as an outlet</a:t>
            </a:r>
          </a:p>
          <a:p>
            <a:pPr lvl="1"/>
            <a:r>
              <a:rPr lang="en-US" sz="2000" dirty="0"/>
              <a:t>2. Aggressive activities are also beneficial</a:t>
            </a:r>
          </a:p>
          <a:p>
            <a:pPr lvl="1"/>
            <a:r>
              <a:rPr lang="en-US" sz="2000" dirty="0"/>
              <a:t>3. Soothing sensory activities can help calm the aggressive child</a:t>
            </a:r>
          </a:p>
          <a:p>
            <a:pPr lvl="1"/>
            <a:r>
              <a:rPr lang="en-US" sz="2000" dirty="0"/>
              <a:t>4. Art and music activities also serve as outlets for emotional expression. </a:t>
            </a:r>
          </a:p>
        </p:txBody>
      </p:sp>
    </p:spTree>
    <p:extLst>
      <p:ext uri="{BB962C8B-B14F-4D97-AF65-F5344CB8AC3E}">
        <p14:creationId xmlns:p14="http://schemas.microsoft.com/office/powerpoint/2010/main" val="412315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96" y="0"/>
            <a:ext cx="8911687" cy="786063"/>
          </a:xfrm>
        </p:spPr>
        <p:txBody>
          <a:bodyPr/>
          <a:lstStyle/>
          <a:p>
            <a:pPr algn="ctr"/>
            <a:r>
              <a:rPr lang="en-US" dirty="0"/>
              <a:t>A look at Aggression</a:t>
            </a:r>
          </a:p>
        </p:txBody>
      </p:sp>
      <p:sp>
        <p:nvSpPr>
          <p:cNvPr id="3" name="Content Placeholder 2"/>
          <p:cNvSpPr>
            <a:spLocks noGrp="1"/>
          </p:cNvSpPr>
          <p:nvPr>
            <p:ph idx="1"/>
          </p:nvPr>
        </p:nvSpPr>
        <p:spPr>
          <a:xfrm>
            <a:off x="1491916" y="609600"/>
            <a:ext cx="10395284" cy="6248400"/>
          </a:xfrm>
        </p:spPr>
        <p:txBody>
          <a:bodyPr>
            <a:normAutofit fontScale="92500" lnSpcReduction="10000"/>
          </a:bodyPr>
          <a:lstStyle/>
          <a:p>
            <a:pPr marL="0" indent="0">
              <a:buNone/>
            </a:pPr>
            <a:r>
              <a:rPr lang="en-US" sz="2200" u="sng" dirty="0"/>
              <a:t>Physical influences on Aggression</a:t>
            </a:r>
          </a:p>
          <a:p>
            <a:r>
              <a:rPr lang="en-US" sz="2200" dirty="0"/>
              <a:t>Teachers can work on the problem of physical influences on aggression.</a:t>
            </a:r>
          </a:p>
          <a:p>
            <a:r>
              <a:rPr lang="en-US" sz="2200" dirty="0"/>
              <a:t>It’s easy to see how environment can influence behavior.</a:t>
            </a:r>
          </a:p>
          <a:p>
            <a:r>
              <a:rPr lang="en-US" sz="2200" dirty="0"/>
              <a:t>Other environmental influence can be heat, lighting, and environmental pollution. Even weather can make a difference. </a:t>
            </a:r>
          </a:p>
          <a:p>
            <a:pPr marL="0" indent="0">
              <a:buNone/>
            </a:pPr>
            <a:r>
              <a:rPr lang="en-US" sz="2200" u="sng" dirty="0"/>
              <a:t>Extreme Defensiveness</a:t>
            </a:r>
          </a:p>
          <a:p>
            <a:r>
              <a:rPr lang="en-US" sz="2200" dirty="0"/>
              <a:t>Some children imagine damage everywhere and interpret every little active of playmates as threatening to themselves. </a:t>
            </a:r>
          </a:p>
          <a:p>
            <a:r>
              <a:rPr lang="en-US" sz="2200" dirty="0"/>
              <a:t>They are defensive to an extreme</a:t>
            </a:r>
          </a:p>
          <a:p>
            <a:r>
              <a:rPr lang="en-US" sz="2200" dirty="0"/>
              <a:t>Out of their fear, they attack first, rather than waiting to be attacked and then striking back.</a:t>
            </a:r>
          </a:p>
          <a:p>
            <a:r>
              <a:rPr lang="en-US" sz="2200" dirty="0"/>
              <a:t>They need help to change their perspective and come to see the world as a nonthreatening place.</a:t>
            </a:r>
          </a:p>
          <a:p>
            <a:r>
              <a:rPr lang="en-US" sz="2200" dirty="0"/>
              <a:t>Their worldview may be due to attachment or abuse issues, in which case those are the areas in which they need help. </a:t>
            </a:r>
          </a:p>
          <a:p>
            <a:r>
              <a:rPr lang="en-US" sz="2200" dirty="0"/>
              <a:t>No matter what the cause behind aggression, it’s important to be working together with the family to discover what to do about it. </a:t>
            </a:r>
          </a:p>
        </p:txBody>
      </p:sp>
    </p:spTree>
    <p:extLst>
      <p:ext uri="{BB962C8B-B14F-4D97-AF65-F5344CB8AC3E}">
        <p14:creationId xmlns:p14="http://schemas.microsoft.com/office/powerpoint/2010/main" val="3744027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106" y="0"/>
            <a:ext cx="11085094" cy="786063"/>
          </a:xfrm>
        </p:spPr>
        <p:txBody>
          <a:bodyPr>
            <a:normAutofit/>
          </a:bodyPr>
          <a:lstStyle/>
          <a:p>
            <a:pPr algn="ctr"/>
            <a:r>
              <a:rPr lang="en-US" dirty="0"/>
              <a:t>Teaching young children problem-solving Skills</a:t>
            </a:r>
          </a:p>
        </p:txBody>
      </p:sp>
      <p:sp>
        <p:nvSpPr>
          <p:cNvPr id="3" name="Content Placeholder 2"/>
          <p:cNvSpPr>
            <a:spLocks noGrp="1"/>
          </p:cNvSpPr>
          <p:nvPr>
            <p:ph idx="1"/>
          </p:nvPr>
        </p:nvSpPr>
        <p:spPr>
          <a:xfrm>
            <a:off x="1491916" y="609600"/>
            <a:ext cx="10395284" cy="6248400"/>
          </a:xfrm>
        </p:spPr>
        <p:txBody>
          <a:bodyPr>
            <a:normAutofit fontScale="92500" lnSpcReduction="20000"/>
          </a:bodyPr>
          <a:lstStyle/>
          <a:p>
            <a:r>
              <a:rPr lang="en-US" sz="2200" dirty="0"/>
              <a:t> The roots of violence start in the first years of life as children who don’t know how to solve problems turn to aggression</a:t>
            </a:r>
          </a:p>
          <a:p>
            <a:r>
              <a:rPr lang="en-US" sz="2200" dirty="0"/>
              <a:t>After all this is normal behavior of aggression but some will grow out of it and others won’t</a:t>
            </a:r>
          </a:p>
          <a:p>
            <a:r>
              <a:rPr lang="en-US" sz="2200" dirty="0"/>
              <a:t>The ones who can’t will develop deeply engrained ways o approaching problems, which can lead directly from preschool aggression to teenage violence. </a:t>
            </a:r>
          </a:p>
          <a:p>
            <a:r>
              <a:rPr lang="en-US" sz="2200" dirty="0"/>
              <a:t>Four weaknesses in problem-solving skills are exhibited by teenage offenders:</a:t>
            </a:r>
          </a:p>
          <a:p>
            <a:pPr lvl="1"/>
            <a:r>
              <a:rPr lang="en-US" sz="2000" dirty="0"/>
              <a:t>1. They make assumptions about a situation and neglect to get further info.</a:t>
            </a:r>
          </a:p>
          <a:p>
            <a:pPr lvl="1"/>
            <a:r>
              <a:rPr lang="en-US" sz="2000" dirty="0"/>
              <a:t>2. They seldom give anyone the benefit of the doubt but see everyone as a potential adversary. They think people are “out to get them”</a:t>
            </a:r>
          </a:p>
          <a:p>
            <a:pPr lvl="1"/>
            <a:r>
              <a:rPr lang="en-US" sz="2000" dirty="0"/>
              <a:t>3.They have a narrow vision of alternative solutions and rely mainly on violence</a:t>
            </a:r>
          </a:p>
          <a:p>
            <a:pPr lvl="1"/>
            <a:r>
              <a:rPr lang="en-US" sz="2000" dirty="0"/>
              <a:t>4.They fail to consider consequences when they lash out. </a:t>
            </a:r>
          </a:p>
          <a:p>
            <a:r>
              <a:rPr lang="en-US" sz="2200" dirty="0"/>
              <a:t>Adults can help young children develop problem-solving skills before weakness becomes ingrained. </a:t>
            </a:r>
          </a:p>
          <a:p>
            <a:r>
              <a:rPr lang="en-US" sz="2200" dirty="0"/>
              <a:t>They can help children clarify situations, consider consequences, and explore alternatives to aggression. </a:t>
            </a:r>
          </a:p>
          <a:p>
            <a:r>
              <a:rPr lang="en-US" sz="2200" dirty="0"/>
              <a:t>To help, the adult must be on the spot when difficulties arise between children. It’s important to intervene before the action gets physical. </a:t>
            </a:r>
          </a:p>
        </p:txBody>
      </p:sp>
    </p:spTree>
    <p:extLst>
      <p:ext uri="{BB962C8B-B14F-4D97-AF65-F5344CB8AC3E}">
        <p14:creationId xmlns:p14="http://schemas.microsoft.com/office/powerpoint/2010/main" val="3532047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106" y="0"/>
            <a:ext cx="11085094" cy="786063"/>
          </a:xfrm>
        </p:spPr>
        <p:txBody>
          <a:bodyPr>
            <a:normAutofit/>
          </a:bodyPr>
          <a:lstStyle/>
          <a:p>
            <a:pPr algn="ctr"/>
            <a:r>
              <a:rPr lang="en-US" dirty="0"/>
              <a:t>Teaching young children problem-solving Skills</a:t>
            </a:r>
          </a:p>
        </p:txBody>
      </p:sp>
      <p:sp>
        <p:nvSpPr>
          <p:cNvPr id="3" name="Content Placeholder 2"/>
          <p:cNvSpPr>
            <a:spLocks noGrp="1"/>
          </p:cNvSpPr>
          <p:nvPr>
            <p:ph idx="1"/>
          </p:nvPr>
        </p:nvSpPr>
        <p:spPr>
          <a:xfrm>
            <a:off x="1491916" y="609600"/>
            <a:ext cx="10395284" cy="6248400"/>
          </a:xfrm>
        </p:spPr>
        <p:txBody>
          <a:bodyPr>
            <a:normAutofit/>
          </a:bodyPr>
          <a:lstStyle/>
          <a:p>
            <a:r>
              <a:rPr lang="en-US" sz="2200" dirty="0"/>
              <a:t> The goal is for the children to begin to see the other’s perspective and consider alternative solutions.</a:t>
            </a:r>
          </a:p>
          <a:p>
            <a:r>
              <a:rPr lang="en-US" sz="2200" dirty="0"/>
              <a:t>Four qualities are important when helping children talk to each other in a conflict situation:</a:t>
            </a:r>
          </a:p>
          <a:p>
            <a:r>
              <a:rPr lang="en-US" sz="2200" dirty="0"/>
              <a:t>The objective is not to solve problem in a particular way for the child but to help him/her discover his/her alternatives to violence. </a:t>
            </a:r>
          </a:p>
          <a:p>
            <a:r>
              <a:rPr lang="en-US" sz="2200" dirty="0"/>
              <a:t>Adults often shot-circuit this kind of learning by putting children in time-out or they solve the problem themselves. </a:t>
            </a:r>
          </a:p>
          <a:p>
            <a:r>
              <a:rPr lang="en-US" sz="2200" dirty="0"/>
              <a:t>Skillful intervention makes a difference. </a:t>
            </a:r>
          </a:p>
          <a:p>
            <a:r>
              <a:rPr lang="en-US" sz="2200" dirty="0"/>
              <a:t>Other factors that come to play with children who are violent is are they seeing violence at home, on the streets, on </a:t>
            </a:r>
            <a:r>
              <a:rPr lang="en-US" sz="2200" dirty="0" err="1"/>
              <a:t>t.v</a:t>
            </a:r>
            <a:r>
              <a:rPr lang="en-US" sz="2200" dirty="0"/>
              <a:t>., in video games, etc. OR if the child is a victim of abuse. </a:t>
            </a:r>
          </a:p>
          <a:p>
            <a:r>
              <a:rPr lang="en-US" sz="2200" dirty="0"/>
              <a:t>Early experiences set up patterns of response that can last a lifetime</a:t>
            </a:r>
          </a:p>
          <a:p>
            <a:r>
              <a:rPr lang="en-US" sz="2200" dirty="0"/>
              <a:t>There is not single simple solution to violence. </a:t>
            </a:r>
          </a:p>
          <a:p>
            <a:endParaRPr lang="en-US" sz="2200" dirty="0"/>
          </a:p>
          <a:p>
            <a:endParaRPr lang="en-US" sz="2200" dirty="0"/>
          </a:p>
        </p:txBody>
      </p:sp>
    </p:spTree>
    <p:extLst>
      <p:ext uri="{BB962C8B-B14F-4D97-AF65-F5344CB8AC3E}">
        <p14:creationId xmlns:p14="http://schemas.microsoft.com/office/powerpoint/2010/main" val="36901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Learning Outcomes</a:t>
            </a:r>
          </a:p>
        </p:txBody>
      </p:sp>
      <p:sp>
        <p:nvSpPr>
          <p:cNvPr id="3" name="Content Placeholder 2"/>
          <p:cNvSpPr>
            <a:spLocks noGrp="1"/>
          </p:cNvSpPr>
          <p:nvPr>
            <p:ph idx="1"/>
          </p:nvPr>
        </p:nvSpPr>
        <p:spPr>
          <a:xfrm>
            <a:off x="1764632" y="2133599"/>
            <a:ext cx="9739980" cy="4475747"/>
          </a:xfrm>
        </p:spPr>
        <p:txBody>
          <a:bodyPr/>
          <a:lstStyle/>
          <a:p>
            <a:r>
              <a:rPr lang="en-US" dirty="0"/>
              <a:t>In this chapter you will be exposed to…..</a:t>
            </a:r>
          </a:p>
          <a:p>
            <a:pPr lvl="1"/>
            <a:r>
              <a:rPr lang="en-US" sz="2000" dirty="0"/>
              <a:t>Describe what initiative looks like </a:t>
            </a:r>
          </a:p>
          <a:p>
            <a:pPr lvl="1"/>
            <a:r>
              <a:rPr lang="en-US" sz="2000" dirty="0"/>
              <a:t>Describe Erikson’s developmental conflicts</a:t>
            </a:r>
          </a:p>
          <a:p>
            <a:pPr lvl="1"/>
            <a:r>
              <a:rPr lang="en-US" sz="2000" dirty="0"/>
              <a:t>Explain the value of play for young children</a:t>
            </a:r>
          </a:p>
          <a:p>
            <a:pPr lvl="1"/>
            <a:r>
              <a:rPr lang="en-US" sz="2000" dirty="0"/>
              <a:t>Explain how the environmental and adults contribute to children’s initiative</a:t>
            </a:r>
          </a:p>
          <a:p>
            <a:pPr lvl="1"/>
            <a:r>
              <a:rPr lang="en-US" sz="2000" dirty="0"/>
              <a:t>Describe special considerations for children with disabilities.</a:t>
            </a:r>
          </a:p>
          <a:p>
            <a:pPr lvl="1"/>
            <a:r>
              <a:rPr lang="en-US" sz="2000" dirty="0"/>
              <a:t>Identify various causes of aggression in young children and explain how to work with each.</a:t>
            </a:r>
          </a:p>
          <a:p>
            <a:pPr lvl="1"/>
            <a:r>
              <a:rPr lang="en-US" sz="2000" dirty="0"/>
              <a:t>Explain how to teach young children problem-solving skills</a:t>
            </a:r>
          </a:p>
          <a:p>
            <a:pPr lvl="1"/>
            <a:r>
              <a:rPr lang="en-US" sz="2000" dirty="0"/>
              <a:t>Explain ways of empowering the preschool-aged child </a:t>
            </a:r>
          </a:p>
        </p:txBody>
      </p:sp>
    </p:spTree>
    <p:extLst>
      <p:ext uri="{BB962C8B-B14F-4D97-AF65-F5344CB8AC3E}">
        <p14:creationId xmlns:p14="http://schemas.microsoft.com/office/powerpoint/2010/main" val="1853366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106" y="0"/>
            <a:ext cx="11085094" cy="786063"/>
          </a:xfrm>
        </p:spPr>
        <p:txBody>
          <a:bodyPr>
            <a:normAutofit/>
          </a:bodyPr>
          <a:lstStyle/>
          <a:p>
            <a:pPr algn="ctr"/>
            <a:r>
              <a:rPr lang="en-US" dirty="0"/>
              <a:t>Empowering the preschool-age Child</a:t>
            </a:r>
          </a:p>
        </p:txBody>
      </p:sp>
      <p:sp>
        <p:nvSpPr>
          <p:cNvPr id="3" name="Content Placeholder 2"/>
          <p:cNvSpPr>
            <a:spLocks noGrp="1"/>
          </p:cNvSpPr>
          <p:nvPr>
            <p:ph idx="1"/>
          </p:nvPr>
        </p:nvSpPr>
        <p:spPr>
          <a:xfrm>
            <a:off x="1491916" y="609600"/>
            <a:ext cx="10395284" cy="6248400"/>
          </a:xfrm>
        </p:spPr>
        <p:txBody>
          <a:bodyPr>
            <a:normAutofit/>
          </a:bodyPr>
          <a:lstStyle/>
          <a:p>
            <a:r>
              <a:rPr lang="en-US" sz="2200" dirty="0"/>
              <a:t> Adults often believe that to manage children’s behavior and set them on the right path, they must dominate them on overpowering them. </a:t>
            </a:r>
          </a:p>
          <a:p>
            <a:r>
              <a:rPr lang="en-US" sz="2200" dirty="0"/>
              <a:t>Trying to overpower children often leads straight to power struggles, which are the antithesis of empowering children. </a:t>
            </a:r>
          </a:p>
          <a:p>
            <a:r>
              <a:rPr lang="en-US" sz="2200" dirty="0"/>
              <a:t>Even something as simple as physically changing perspective makes children feel powerful. (ex: having a dramatic play area).</a:t>
            </a:r>
          </a:p>
          <a:p>
            <a:r>
              <a:rPr lang="en-US" sz="2200" dirty="0"/>
              <a:t>The following are some ways that adults can empower children:</a:t>
            </a:r>
          </a:p>
          <a:p>
            <a:pPr lvl="1"/>
            <a:r>
              <a:rPr lang="en-US" sz="2200" dirty="0"/>
              <a:t>1. Teach children effective language and hot to use it.</a:t>
            </a:r>
          </a:p>
          <a:p>
            <a:pPr lvl="1"/>
            <a:r>
              <a:rPr lang="en-US" sz="2200" dirty="0"/>
              <a:t>2. Give children the support they need while they are coming to feel their personal power. </a:t>
            </a:r>
          </a:p>
          <a:p>
            <a:pPr lvl="1"/>
            <a:r>
              <a:rPr lang="en-US" sz="2200" dirty="0"/>
              <a:t>3. Teach them problem-solving skills.</a:t>
            </a:r>
          </a:p>
          <a:p>
            <a:pPr lvl="1"/>
            <a:r>
              <a:rPr lang="en-US" sz="2200" dirty="0"/>
              <a:t>4. Help children tune in on their uniqueness and appreciate their differences. </a:t>
            </a:r>
          </a:p>
          <a:p>
            <a:endParaRPr lang="en-US" sz="2200" dirty="0"/>
          </a:p>
          <a:p>
            <a:endParaRPr lang="en-US" sz="2200" dirty="0"/>
          </a:p>
        </p:txBody>
      </p:sp>
    </p:spTree>
    <p:extLst>
      <p:ext uri="{BB962C8B-B14F-4D97-AF65-F5344CB8AC3E}">
        <p14:creationId xmlns:p14="http://schemas.microsoft.com/office/powerpoint/2010/main" val="124137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Brianna’s and Julie’s Story</a:t>
            </a:r>
          </a:p>
        </p:txBody>
      </p:sp>
      <p:sp>
        <p:nvSpPr>
          <p:cNvPr id="3" name="Content Placeholder 2"/>
          <p:cNvSpPr>
            <a:spLocks noGrp="1"/>
          </p:cNvSpPr>
          <p:nvPr>
            <p:ph idx="1"/>
          </p:nvPr>
        </p:nvSpPr>
        <p:spPr/>
        <p:txBody>
          <a:bodyPr/>
          <a:lstStyle/>
          <a:p>
            <a:r>
              <a:rPr lang="en-US" dirty="0"/>
              <a:t>Read Brianna’s story on pages 108-111.</a:t>
            </a:r>
          </a:p>
          <a:p>
            <a:r>
              <a:rPr lang="en-US" dirty="0"/>
              <a:t>These stories will give you greater insight to how each child develops differently.</a:t>
            </a:r>
          </a:p>
        </p:txBody>
      </p:sp>
    </p:spTree>
    <p:extLst>
      <p:ext uri="{BB962C8B-B14F-4D97-AF65-F5344CB8AC3E}">
        <p14:creationId xmlns:p14="http://schemas.microsoft.com/office/powerpoint/2010/main" val="3945831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86063"/>
          </a:xfrm>
        </p:spPr>
        <p:txBody>
          <a:bodyPr/>
          <a:lstStyle/>
          <a:p>
            <a:pPr algn="ctr"/>
            <a:r>
              <a:rPr lang="en-US" dirty="0"/>
              <a:t>Developmental Conflicts</a:t>
            </a:r>
          </a:p>
        </p:txBody>
      </p:sp>
      <p:sp>
        <p:nvSpPr>
          <p:cNvPr id="3" name="Content Placeholder 2"/>
          <p:cNvSpPr>
            <a:spLocks noGrp="1"/>
          </p:cNvSpPr>
          <p:nvPr>
            <p:ph idx="1"/>
          </p:nvPr>
        </p:nvSpPr>
        <p:spPr>
          <a:xfrm>
            <a:off x="1892968" y="786063"/>
            <a:ext cx="9994232" cy="5823284"/>
          </a:xfrm>
        </p:spPr>
        <p:txBody>
          <a:bodyPr>
            <a:normAutofit/>
          </a:bodyPr>
          <a:lstStyle/>
          <a:p>
            <a:r>
              <a:rPr lang="en-US" sz="2200" u="sng" dirty="0"/>
              <a:t>Autonomy Vs. Shame and Doubt</a:t>
            </a:r>
          </a:p>
          <a:p>
            <a:r>
              <a:rPr lang="en-US" sz="2200" dirty="0"/>
              <a:t>Toddlers are in constant search for autonomy and they are constantly getting into trouble.</a:t>
            </a:r>
          </a:p>
          <a:p>
            <a:pPr lvl="1"/>
            <a:r>
              <a:rPr lang="en-US" sz="2000" dirty="0"/>
              <a:t>Toddlers will look for their parent and will react by showing shame and if the parent doesn’t see, however, the toddler will not show signs of remorse. </a:t>
            </a:r>
          </a:p>
          <a:p>
            <a:pPr lvl="0">
              <a:buClr>
                <a:srgbClr val="A53010"/>
              </a:buClr>
            </a:pPr>
            <a:r>
              <a:rPr lang="en-US" sz="2200" dirty="0">
                <a:solidFill>
                  <a:prstClr val="black">
                    <a:lumMod val="75000"/>
                    <a:lumOff val="25000"/>
                  </a:prstClr>
                </a:solidFill>
              </a:rPr>
              <a:t>Erikson defines the major task for toddlerhood as working out the conflict between autonomy and shame or doubt. </a:t>
            </a:r>
            <a:endParaRPr lang="en-US" sz="2000" dirty="0"/>
          </a:p>
          <a:p>
            <a:pPr lvl="0">
              <a:buClr>
                <a:srgbClr val="A53010"/>
              </a:buClr>
            </a:pPr>
            <a:r>
              <a:rPr lang="en-US" sz="2200" u="sng" dirty="0">
                <a:solidFill>
                  <a:prstClr val="black">
                    <a:lumMod val="75000"/>
                    <a:lumOff val="25000"/>
                  </a:prstClr>
                </a:solidFill>
              </a:rPr>
              <a:t>Initiative Vs. Guilt</a:t>
            </a:r>
          </a:p>
          <a:p>
            <a:pPr lvl="0">
              <a:buClr>
                <a:srgbClr val="A53010"/>
              </a:buClr>
            </a:pPr>
            <a:r>
              <a:rPr lang="en-US" sz="2200" dirty="0">
                <a:solidFill>
                  <a:prstClr val="black">
                    <a:lumMod val="75000"/>
                    <a:lumOff val="25000"/>
                  </a:prstClr>
                </a:solidFill>
              </a:rPr>
              <a:t>Initiative vs. guilt is where a toddler (ages 1-3) begin to sense a responsibility and a budding conscience. They can judge their own behavior.</a:t>
            </a:r>
          </a:p>
          <a:p>
            <a:pPr lvl="0">
              <a:buClr>
                <a:srgbClr val="A53010"/>
              </a:buClr>
            </a:pPr>
            <a:r>
              <a:rPr lang="en-US" sz="2200" dirty="0">
                <a:solidFill>
                  <a:prstClr val="black">
                    <a:lumMod val="75000"/>
                    <a:lumOff val="25000"/>
                  </a:prstClr>
                </a:solidFill>
              </a:rPr>
              <a:t>This guilt can help a toddler keep their control sometimes.  This guilt guides them toward positive and acceptable behavior. </a:t>
            </a:r>
          </a:p>
          <a:p>
            <a:pPr marL="457200" lvl="1" indent="0">
              <a:buNone/>
            </a:pPr>
            <a:endParaRPr lang="en-US" sz="2000" dirty="0"/>
          </a:p>
        </p:txBody>
      </p:sp>
    </p:spTree>
    <p:extLst>
      <p:ext uri="{BB962C8B-B14F-4D97-AF65-F5344CB8AC3E}">
        <p14:creationId xmlns:p14="http://schemas.microsoft.com/office/powerpoint/2010/main" val="1802425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86063"/>
          </a:xfrm>
        </p:spPr>
        <p:txBody>
          <a:bodyPr/>
          <a:lstStyle/>
          <a:p>
            <a:pPr algn="ctr"/>
            <a:r>
              <a:rPr lang="en-US" dirty="0"/>
              <a:t>Developmental Conflicts</a:t>
            </a:r>
          </a:p>
        </p:txBody>
      </p:sp>
      <p:sp>
        <p:nvSpPr>
          <p:cNvPr id="3" name="Content Placeholder 2"/>
          <p:cNvSpPr>
            <a:spLocks noGrp="1"/>
          </p:cNvSpPr>
          <p:nvPr>
            <p:ph idx="1"/>
          </p:nvPr>
        </p:nvSpPr>
        <p:spPr>
          <a:xfrm>
            <a:off x="1892968" y="561474"/>
            <a:ext cx="9994232" cy="6296526"/>
          </a:xfrm>
        </p:spPr>
        <p:txBody>
          <a:bodyPr>
            <a:normAutofit lnSpcReduction="10000"/>
          </a:bodyPr>
          <a:lstStyle/>
          <a:p>
            <a:r>
              <a:rPr lang="en-US" sz="2200" u="sng" dirty="0">
                <a:solidFill>
                  <a:prstClr val="black">
                    <a:lumMod val="75000"/>
                    <a:lumOff val="25000"/>
                  </a:prstClr>
                </a:solidFill>
              </a:rPr>
              <a:t>(cont.) Initiative Vs. Guilt</a:t>
            </a:r>
          </a:p>
          <a:p>
            <a:r>
              <a:rPr lang="en-US" sz="2200" dirty="0"/>
              <a:t>Toddlers will gain an internal government that dictates the ideals and standards of behavior that are requirements of society.</a:t>
            </a:r>
          </a:p>
          <a:p>
            <a:r>
              <a:rPr lang="en-US" sz="2200" dirty="0"/>
              <a:t>Guilt isn’t always expected to control a toddlers actions so they still need adults close by to help them control themselves when they can’t manage. </a:t>
            </a:r>
          </a:p>
          <a:p>
            <a:r>
              <a:rPr lang="en-US" sz="2200" dirty="0"/>
              <a:t>Guilt is only a small sign-a signaling device.</a:t>
            </a:r>
          </a:p>
          <a:p>
            <a:r>
              <a:rPr lang="en-US" sz="2200" dirty="0"/>
              <a:t>Sadly, some toddlers are governed by an inner tyranny. </a:t>
            </a:r>
          </a:p>
          <a:p>
            <a:r>
              <a:rPr lang="en-US" sz="2200" dirty="0"/>
              <a:t>Daniel </a:t>
            </a:r>
            <a:r>
              <a:rPr lang="en-US" sz="2200" dirty="0" err="1"/>
              <a:t>Siguel</a:t>
            </a:r>
            <a:r>
              <a:rPr lang="en-US" sz="2200" dirty="0"/>
              <a:t>, </a:t>
            </a:r>
            <a:r>
              <a:rPr lang="en-US" sz="2200" i="1" dirty="0"/>
              <a:t>Mindsight</a:t>
            </a:r>
            <a:r>
              <a:rPr lang="en-US" sz="2200" dirty="0"/>
              <a:t> author, describes what can happen to adults who judge themselves so harshly to enforce the standards of those around them that </a:t>
            </a:r>
            <a:r>
              <a:rPr lang="en-US" sz="2200" dirty="0" err="1"/>
              <a:t>tjey</a:t>
            </a:r>
            <a:r>
              <a:rPr lang="en-US" sz="2200" dirty="0"/>
              <a:t> lose their initiative. </a:t>
            </a:r>
          </a:p>
          <a:p>
            <a:pPr lvl="1"/>
            <a:r>
              <a:rPr lang="en-US" sz="2000" dirty="0"/>
              <a:t>They’re afraid to act. Their energy is sapped by the overkill methods of their inner government.</a:t>
            </a:r>
          </a:p>
          <a:p>
            <a:pPr lvl="1"/>
            <a:r>
              <a:rPr lang="en-US" sz="2000" dirty="0"/>
              <a:t>Children who grow up in </a:t>
            </a:r>
            <a:r>
              <a:rPr lang="en-US" sz="2000" dirty="0" err="1"/>
              <a:t>theis</a:t>
            </a:r>
            <a:r>
              <a:rPr lang="en-US" sz="2000" dirty="0"/>
              <a:t> atmosphere may develop an exaggerated sense of guilt and they torture themselves even for trivial offenses. </a:t>
            </a:r>
          </a:p>
          <a:p>
            <a:pPr lvl="0">
              <a:buClr>
                <a:srgbClr val="A53010"/>
              </a:buClr>
            </a:pPr>
            <a:r>
              <a:rPr lang="en-US" sz="2000" dirty="0">
                <a:solidFill>
                  <a:prstClr val="black">
                    <a:lumMod val="75000"/>
                    <a:lumOff val="25000"/>
                  </a:prstClr>
                </a:solidFill>
              </a:rPr>
              <a:t>Parents who want to learn about these stages can learn best by  reading-and the program should have a parent lending library. </a:t>
            </a:r>
          </a:p>
        </p:txBody>
      </p:sp>
    </p:spTree>
    <p:extLst>
      <p:ext uri="{BB962C8B-B14F-4D97-AF65-F5344CB8AC3E}">
        <p14:creationId xmlns:p14="http://schemas.microsoft.com/office/powerpoint/2010/main" val="2504856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86063"/>
          </a:xfrm>
        </p:spPr>
        <p:txBody>
          <a:bodyPr/>
          <a:lstStyle/>
          <a:p>
            <a:pPr algn="ctr"/>
            <a:r>
              <a:rPr lang="en-US" dirty="0"/>
              <a:t>Imagination and Fantasy</a:t>
            </a:r>
          </a:p>
        </p:txBody>
      </p:sp>
      <p:sp>
        <p:nvSpPr>
          <p:cNvPr id="3" name="Content Placeholder 2"/>
          <p:cNvSpPr>
            <a:spLocks noGrp="1"/>
          </p:cNvSpPr>
          <p:nvPr>
            <p:ph idx="1"/>
          </p:nvPr>
        </p:nvSpPr>
        <p:spPr>
          <a:xfrm>
            <a:off x="1892968" y="786063"/>
            <a:ext cx="9994232" cy="5823284"/>
          </a:xfrm>
        </p:spPr>
        <p:txBody>
          <a:bodyPr>
            <a:normAutofit/>
          </a:bodyPr>
          <a:lstStyle/>
          <a:p>
            <a:r>
              <a:rPr lang="en-US" sz="2400" dirty="0"/>
              <a:t>The toddler shows the beginnings of the complexity by using objects to stand for other objects.</a:t>
            </a:r>
          </a:p>
          <a:p>
            <a:r>
              <a:rPr lang="en-US" sz="2400" dirty="0"/>
              <a:t>By age four, the imagination SOARS!</a:t>
            </a:r>
          </a:p>
          <a:p>
            <a:r>
              <a:rPr lang="en-US" sz="2400" dirty="0"/>
              <a:t>Fantasy play give children practice in interacting with others while in these roles of fantasy.</a:t>
            </a:r>
          </a:p>
          <a:p>
            <a:r>
              <a:rPr lang="en-US" sz="2400" dirty="0"/>
              <a:t>Children can use fantasy play to express fears and anger and to discover ways to adjust to painful situations. </a:t>
            </a:r>
          </a:p>
        </p:txBody>
      </p:sp>
    </p:spTree>
    <p:extLst>
      <p:ext uri="{BB962C8B-B14F-4D97-AF65-F5344CB8AC3E}">
        <p14:creationId xmlns:p14="http://schemas.microsoft.com/office/powerpoint/2010/main" val="1332356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86063"/>
          </a:xfrm>
        </p:spPr>
        <p:txBody>
          <a:bodyPr/>
          <a:lstStyle/>
          <a:p>
            <a:pPr algn="ctr"/>
            <a:r>
              <a:rPr lang="en-US" dirty="0"/>
              <a:t>The Value of Play of all Sorts</a:t>
            </a:r>
          </a:p>
        </p:txBody>
      </p:sp>
      <p:sp>
        <p:nvSpPr>
          <p:cNvPr id="3" name="Content Placeholder 2"/>
          <p:cNvSpPr>
            <a:spLocks noGrp="1"/>
          </p:cNvSpPr>
          <p:nvPr>
            <p:ph idx="1"/>
          </p:nvPr>
        </p:nvSpPr>
        <p:spPr>
          <a:xfrm>
            <a:off x="1892968" y="786063"/>
            <a:ext cx="9994232" cy="5823284"/>
          </a:xfrm>
        </p:spPr>
        <p:txBody>
          <a:bodyPr>
            <a:normAutofit/>
          </a:bodyPr>
          <a:lstStyle/>
          <a:p>
            <a:r>
              <a:rPr lang="en-US" sz="2200" dirty="0"/>
              <a:t>Play is an arena where children learn new skills and practice old ones, both physical and social. </a:t>
            </a:r>
          </a:p>
          <a:p>
            <a:r>
              <a:rPr lang="en-US" sz="2200" dirty="0"/>
              <a:t>Through play children challenge themselves to new levels of mastery.</a:t>
            </a:r>
          </a:p>
          <a:p>
            <a:r>
              <a:rPr lang="en-US" sz="2200" dirty="0"/>
              <a:t>They gain competence in all areas of development-increasing language, social skills, and physical skills. </a:t>
            </a:r>
          </a:p>
          <a:p>
            <a:r>
              <a:rPr lang="en-US" sz="2200" dirty="0"/>
              <a:t>David </a:t>
            </a:r>
            <a:r>
              <a:rPr lang="en-US" sz="2200" dirty="0" err="1"/>
              <a:t>Elkind</a:t>
            </a:r>
            <a:r>
              <a:rPr lang="en-US" sz="2200" dirty="0"/>
              <a:t>, author of </a:t>
            </a:r>
            <a:r>
              <a:rPr lang="en-US" sz="2200" i="1" dirty="0"/>
              <a:t>The Power of Play &amp; The Hurried Child</a:t>
            </a:r>
            <a:r>
              <a:rPr lang="en-US" sz="2200" dirty="0"/>
              <a:t>, makes the case that its of ore benefit to children to use their imagination in an environment that lends itself to exploration, initiative, and active engagement with objects, materials, and other children. </a:t>
            </a:r>
          </a:p>
          <a:p>
            <a:r>
              <a:rPr lang="en-US" sz="2200" dirty="0"/>
              <a:t>Play provides for cognitive development in ways that educational toys don’t necessarily address. Cognitive development is tied in with physical and social interactions in the preschool years as children are constructing a view of the world and discovering concepts. </a:t>
            </a:r>
          </a:p>
          <a:p>
            <a:r>
              <a:rPr lang="en-US" sz="2200" dirty="0"/>
              <a:t>Children at play are active explorers of the environment as they create their own experience and grow to understand it.</a:t>
            </a:r>
          </a:p>
          <a:p>
            <a:endParaRPr lang="en-US" sz="2200" dirty="0"/>
          </a:p>
        </p:txBody>
      </p:sp>
    </p:spTree>
    <p:extLst>
      <p:ext uri="{BB962C8B-B14F-4D97-AF65-F5344CB8AC3E}">
        <p14:creationId xmlns:p14="http://schemas.microsoft.com/office/powerpoint/2010/main" val="3347847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86063"/>
          </a:xfrm>
        </p:spPr>
        <p:txBody>
          <a:bodyPr/>
          <a:lstStyle/>
          <a:p>
            <a:pPr algn="ctr"/>
            <a:r>
              <a:rPr lang="en-US" dirty="0"/>
              <a:t>The Value of Play of all Sorts</a:t>
            </a:r>
          </a:p>
        </p:txBody>
      </p:sp>
      <p:sp>
        <p:nvSpPr>
          <p:cNvPr id="3" name="Content Placeholder 2"/>
          <p:cNvSpPr>
            <a:spLocks noGrp="1"/>
          </p:cNvSpPr>
          <p:nvPr>
            <p:ph idx="1"/>
          </p:nvPr>
        </p:nvSpPr>
        <p:spPr>
          <a:xfrm>
            <a:off x="1892968" y="786063"/>
            <a:ext cx="9994232" cy="5823284"/>
          </a:xfrm>
        </p:spPr>
        <p:txBody>
          <a:bodyPr>
            <a:normAutofit/>
          </a:bodyPr>
          <a:lstStyle/>
          <a:p>
            <a:r>
              <a:rPr lang="en-US" sz="2200" dirty="0"/>
              <a:t>Through play, children work at problem solving, which involves mental, physical, and social skills.  </a:t>
            </a:r>
          </a:p>
          <a:p>
            <a:r>
              <a:rPr lang="en-US" sz="2200" dirty="0"/>
              <a:t>Play enables children to sort through conflicts and deal with anxieties, fears, and disturbing feelings in an active, powerful way.</a:t>
            </a:r>
          </a:p>
          <a:p>
            <a:r>
              <a:rPr lang="en-US" sz="2200" dirty="0"/>
              <a:t>Play makes children fell powerful and gives them a sense of control as they create worlds and manipulate them. </a:t>
            </a:r>
          </a:p>
          <a:p>
            <a:r>
              <a:rPr lang="en-US" sz="2200" dirty="0"/>
              <a:t>Children also get a sense of power by facing something difficult and conquering it. </a:t>
            </a:r>
          </a:p>
          <a:p>
            <a:r>
              <a:rPr lang="en-US" sz="2200" dirty="0"/>
              <a:t>Helping families understand the value of play is a big challenge for preschool teachers and for kindergarten teachers who have a play-based curriculum as well as for other professionals who use play therapy. </a:t>
            </a:r>
          </a:p>
          <a:p>
            <a:r>
              <a:rPr lang="en-US" sz="2200" dirty="0">
                <a:hlinkClick r:id="rId2"/>
              </a:rPr>
              <a:t>https://</a:t>
            </a:r>
            <a:r>
              <a:rPr lang="en-US" sz="2200">
                <a:hlinkClick r:id="rId2"/>
              </a:rPr>
              <a:t>youtu.be/W2wWDEBktC0</a:t>
            </a:r>
            <a:r>
              <a:rPr lang="en-US" sz="2200"/>
              <a:t> Play-based video</a:t>
            </a:r>
            <a:endParaRPr lang="en-US" sz="2200" dirty="0"/>
          </a:p>
        </p:txBody>
      </p:sp>
    </p:spTree>
    <p:extLst>
      <p:ext uri="{BB962C8B-B14F-4D97-AF65-F5344CB8AC3E}">
        <p14:creationId xmlns:p14="http://schemas.microsoft.com/office/powerpoint/2010/main" val="428262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48" y="0"/>
            <a:ext cx="11871158" cy="786063"/>
          </a:xfrm>
        </p:spPr>
        <p:txBody>
          <a:bodyPr>
            <a:normAutofit fontScale="90000"/>
          </a:bodyPr>
          <a:lstStyle/>
          <a:p>
            <a:pPr algn="ctr"/>
            <a:r>
              <a:rPr lang="en-US" dirty="0"/>
              <a:t>How the Environment contributes to a sense of Initiative </a:t>
            </a:r>
          </a:p>
        </p:txBody>
      </p:sp>
      <p:sp>
        <p:nvSpPr>
          <p:cNvPr id="3" name="Content Placeholder 2"/>
          <p:cNvSpPr>
            <a:spLocks noGrp="1"/>
          </p:cNvSpPr>
          <p:nvPr>
            <p:ph idx="1"/>
          </p:nvPr>
        </p:nvSpPr>
        <p:spPr>
          <a:xfrm>
            <a:off x="1892968" y="529390"/>
            <a:ext cx="9994232" cy="6328610"/>
          </a:xfrm>
        </p:spPr>
        <p:txBody>
          <a:bodyPr>
            <a:noAutofit/>
          </a:bodyPr>
          <a:lstStyle/>
          <a:p>
            <a:r>
              <a:rPr lang="en-US" sz="2050" dirty="0"/>
              <a:t>The environment reflects whether the adults in charge of it regard developing a sense of initiative to be of value. </a:t>
            </a:r>
          </a:p>
          <a:p>
            <a:r>
              <a:rPr lang="en-US" sz="2050" dirty="0"/>
              <a:t>Individual initiative, like independence, is not a universal priority. </a:t>
            </a:r>
          </a:p>
          <a:p>
            <a:r>
              <a:rPr lang="en-US" sz="2050" dirty="0"/>
              <a:t>In some cultures, individual initiative is less important than going along with the group spirit. </a:t>
            </a:r>
          </a:p>
          <a:p>
            <a:r>
              <a:rPr lang="en-US" sz="2050" dirty="0"/>
              <a:t>Initiative may only count when it obviously serves the group rather than the individual alone. </a:t>
            </a:r>
          </a:p>
          <a:p>
            <a:r>
              <a:rPr lang="en-US" sz="2050" dirty="0"/>
              <a:t>When families have a different set of priorities, instead of arguing your side, try creating a dialogue so you can understand more about where they are coming from</a:t>
            </a:r>
          </a:p>
          <a:p>
            <a:r>
              <a:rPr lang="en-US" sz="2050" dirty="0"/>
              <a:t>Attention should be given to environments for children in the stage of initiative so that they have choices about what to do. </a:t>
            </a:r>
          </a:p>
          <a:p>
            <a:r>
              <a:rPr lang="en-US" sz="2050" dirty="0"/>
              <a:t>Not all adults see giving children choices as valuable. </a:t>
            </a:r>
          </a:p>
          <a:p>
            <a:r>
              <a:rPr lang="en-US" sz="2050" dirty="0"/>
              <a:t>Some adults do not believe in creating learning situations to teach their children; they put their children in adult-oriented environments and expect them to learn by observation, not from playing in an environment specially set up for them. </a:t>
            </a:r>
          </a:p>
        </p:txBody>
      </p:sp>
    </p:spTree>
    <p:extLst>
      <p:ext uri="{BB962C8B-B14F-4D97-AF65-F5344CB8AC3E}">
        <p14:creationId xmlns:p14="http://schemas.microsoft.com/office/powerpoint/2010/main" val="303879807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292</TotalTime>
  <Words>2596</Words>
  <Application>Microsoft Office PowerPoint</Application>
  <PresentationFormat>Custom</PresentationFormat>
  <Paragraphs>166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Chapter 4 Sharing Views of Initiative with Families</vt:lpstr>
      <vt:lpstr>Learning Outcomes</vt:lpstr>
      <vt:lpstr>Brianna’s and Julie’s Story</vt:lpstr>
      <vt:lpstr>Developmental Conflicts</vt:lpstr>
      <vt:lpstr>Developmental Conflicts</vt:lpstr>
      <vt:lpstr>Imagination and Fantasy</vt:lpstr>
      <vt:lpstr>The Value of Play of all Sorts</vt:lpstr>
      <vt:lpstr>The Value of Play of all Sorts</vt:lpstr>
      <vt:lpstr>How the Environment contributes to a sense of Initiative </vt:lpstr>
      <vt:lpstr>Dimensions of Play Environments </vt:lpstr>
      <vt:lpstr>How adults contribute to children’s Initiative </vt:lpstr>
      <vt:lpstr>How adults contribute to children’s Initiative </vt:lpstr>
      <vt:lpstr>How adults contribute to children’s Initiative </vt:lpstr>
      <vt:lpstr>The Shy Child</vt:lpstr>
      <vt:lpstr>A look at Aggression</vt:lpstr>
      <vt:lpstr>A look at Aggression</vt:lpstr>
      <vt:lpstr>A look at Aggression</vt:lpstr>
      <vt:lpstr>Teaching young children problem-solving Skills</vt:lpstr>
      <vt:lpstr>Teaching young children problem-solving Skills</vt:lpstr>
      <vt:lpstr>Empowering the preschool-age Child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Sharing Views of Initiative with Families</dc:title>
  <dc:creator>Dolores Gallegos</dc:creator>
  <cp:lastModifiedBy>smithmh</cp:lastModifiedBy>
  <cp:revision>22</cp:revision>
  <dcterms:created xsi:type="dcterms:W3CDTF">2016-09-19T05:45:49Z</dcterms:created>
  <dcterms:modified xsi:type="dcterms:W3CDTF">2017-12-21T17:38:19Z</dcterms:modified>
</cp:coreProperties>
</file>