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0" r:id="rId17"/>
    <p:sldId id="271" r:id="rId18"/>
    <p:sldId id="273" r:id="rId19"/>
    <p:sldId id="274" r:id="rId20"/>
    <p:sldId id="275" r:id="rId21"/>
    <p:sldId id="276" r:id="rId22"/>
    <p:sldId id="277"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139E"/>
    <a:srgbClr val="219797"/>
    <a:srgbClr val="E3CD74"/>
    <a:srgbClr val="EEB42D"/>
    <a:srgbClr val="EED4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7" autoAdjust="0"/>
    <p:restoredTop sz="94649" autoAdjust="0"/>
  </p:normalViewPr>
  <p:slideViewPr>
    <p:cSldViewPr>
      <p:cViewPr>
        <p:scale>
          <a:sx n="77" d="100"/>
          <a:sy n="77" d="100"/>
        </p:scale>
        <p:origin x="-55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381000"/>
            <a:ext cx="6248400" cy="2438400"/>
          </a:xfrm>
        </p:spPr>
        <p:txBody>
          <a:bodyPr/>
          <a:lstStyle>
            <a:lvl1pPr>
              <a:lnSpc>
                <a:spcPct val="80000"/>
              </a:lnSpc>
              <a:defRPr sz="4800"/>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457200" y="3352800"/>
            <a:ext cx="6140450" cy="609600"/>
          </a:xfrm>
        </p:spPr>
        <p:txBody>
          <a:bodyPr/>
          <a:lstStyle>
            <a:lvl1pPr marL="0" indent="0">
              <a:buFontTx/>
              <a:buNone/>
              <a:defRPr/>
            </a:lvl1pPr>
          </a:lstStyle>
          <a:p>
            <a:pPr lvl="0"/>
            <a:r>
              <a:rPr lang="en-US" altLang="en-US" noProof="0" smtClean="0"/>
              <a:t>Click to edit Master subtitle style</a:t>
            </a:r>
          </a:p>
        </p:txBody>
      </p:sp>
      <p:sp>
        <p:nvSpPr>
          <p:cNvPr id="4" name="Rectangle 4"/>
          <p:cNvSpPr>
            <a:spLocks noGrp="1" noChangeArrowheads="1"/>
          </p:cNvSpPr>
          <p:nvPr>
            <p:ph type="dt" sz="half" idx="10"/>
          </p:nvPr>
        </p:nvSpPr>
        <p:spPr>
          <a:xfrm>
            <a:off x="228600" y="6248400"/>
            <a:ext cx="1905000" cy="457200"/>
          </a:xfrm>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xfrm>
            <a:off x="2362200" y="6248400"/>
            <a:ext cx="4343400" cy="457200"/>
          </a:xfrm>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xfrm>
            <a:off x="7010400" y="6248400"/>
            <a:ext cx="1905000" cy="457200"/>
          </a:xfrm>
        </p:spPr>
        <p:txBody>
          <a:bodyPr/>
          <a:lstStyle>
            <a:lvl1pPr>
              <a:defRPr>
                <a:solidFill>
                  <a:schemeClr val="tx1"/>
                </a:solidFill>
              </a:defRPr>
            </a:lvl1pPr>
          </a:lstStyle>
          <a:p>
            <a:pPr>
              <a:defRPr/>
            </a:pPr>
            <a:fld id="{65963B96-B1F7-46BF-BA23-32AE0F6D0010}" type="slidenum">
              <a:rPr lang="en-US" altLang="en-US"/>
              <a:pPr>
                <a:defRPr/>
              </a:pPr>
              <a:t>‹#›</a:t>
            </a:fld>
            <a:endParaRPr lang="en-US" altLang="en-US"/>
          </a:p>
        </p:txBody>
      </p:sp>
    </p:spTree>
    <p:extLst>
      <p:ext uri="{BB962C8B-B14F-4D97-AF65-F5344CB8AC3E}">
        <p14:creationId xmlns:p14="http://schemas.microsoft.com/office/powerpoint/2010/main" val="59560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1F70BCC-77D4-4CE8-B6E4-D50C3F1E6715}" type="slidenum">
              <a:rPr lang="en-US" altLang="en-US"/>
              <a:pPr>
                <a:defRPr/>
              </a:pPr>
              <a:t>‹#›</a:t>
            </a:fld>
            <a:endParaRPr lang="en-US" altLang="en-US"/>
          </a:p>
        </p:txBody>
      </p:sp>
    </p:spTree>
    <p:extLst>
      <p:ext uri="{BB962C8B-B14F-4D97-AF65-F5344CB8AC3E}">
        <p14:creationId xmlns:p14="http://schemas.microsoft.com/office/powerpoint/2010/main" val="3512146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7000" y="868363"/>
            <a:ext cx="1981200" cy="51514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868363"/>
            <a:ext cx="5791200" cy="51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0F68C3C-4089-4143-8688-FEDD14534C96}" type="slidenum">
              <a:rPr lang="en-US" altLang="en-US"/>
              <a:pPr>
                <a:defRPr/>
              </a:pPr>
              <a:t>‹#›</a:t>
            </a:fld>
            <a:endParaRPr lang="en-US" altLang="en-US"/>
          </a:p>
        </p:txBody>
      </p:sp>
    </p:spTree>
    <p:extLst>
      <p:ext uri="{BB962C8B-B14F-4D97-AF65-F5344CB8AC3E}">
        <p14:creationId xmlns:p14="http://schemas.microsoft.com/office/powerpoint/2010/main" val="146656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46800A1-0E44-4552-8FEB-D07CC8C4297F}" type="slidenum">
              <a:rPr lang="en-US" altLang="en-US"/>
              <a:pPr>
                <a:defRPr/>
              </a:pPr>
              <a:t>‹#›</a:t>
            </a:fld>
            <a:endParaRPr lang="en-US" altLang="en-US"/>
          </a:p>
        </p:txBody>
      </p:sp>
    </p:spTree>
    <p:extLst>
      <p:ext uri="{BB962C8B-B14F-4D97-AF65-F5344CB8AC3E}">
        <p14:creationId xmlns:p14="http://schemas.microsoft.com/office/powerpoint/2010/main" val="1885284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03F98C1-7A45-466F-8F8D-BF81B2143E39}" type="slidenum">
              <a:rPr lang="en-US" altLang="en-US"/>
              <a:pPr>
                <a:defRPr/>
              </a:pPr>
              <a:t>‹#›</a:t>
            </a:fld>
            <a:endParaRPr lang="en-US" altLang="en-US"/>
          </a:p>
        </p:txBody>
      </p:sp>
    </p:spTree>
    <p:extLst>
      <p:ext uri="{BB962C8B-B14F-4D97-AF65-F5344CB8AC3E}">
        <p14:creationId xmlns:p14="http://schemas.microsoft.com/office/powerpoint/2010/main" val="3615096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2209800"/>
            <a:ext cx="38862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2209800"/>
            <a:ext cx="38862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294A99F-431D-40CC-A3AD-2790E1BEDB08}" type="slidenum">
              <a:rPr lang="en-US" altLang="en-US"/>
              <a:pPr>
                <a:defRPr/>
              </a:pPr>
              <a:t>‹#›</a:t>
            </a:fld>
            <a:endParaRPr lang="en-US" altLang="en-US"/>
          </a:p>
        </p:txBody>
      </p:sp>
    </p:spTree>
    <p:extLst>
      <p:ext uri="{BB962C8B-B14F-4D97-AF65-F5344CB8AC3E}">
        <p14:creationId xmlns:p14="http://schemas.microsoft.com/office/powerpoint/2010/main" val="307205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AF8FC305-4A81-40FB-86DB-DC892C996232}" type="slidenum">
              <a:rPr lang="en-US" altLang="en-US"/>
              <a:pPr>
                <a:defRPr/>
              </a:pPr>
              <a:t>‹#›</a:t>
            </a:fld>
            <a:endParaRPr lang="en-US" altLang="en-US"/>
          </a:p>
        </p:txBody>
      </p:sp>
    </p:spTree>
    <p:extLst>
      <p:ext uri="{BB962C8B-B14F-4D97-AF65-F5344CB8AC3E}">
        <p14:creationId xmlns:p14="http://schemas.microsoft.com/office/powerpoint/2010/main" val="3316366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52B3094-3C04-4361-A0EA-EE285C322C91}" type="slidenum">
              <a:rPr lang="en-US" altLang="en-US"/>
              <a:pPr>
                <a:defRPr/>
              </a:pPr>
              <a:t>‹#›</a:t>
            </a:fld>
            <a:endParaRPr lang="en-US" altLang="en-US"/>
          </a:p>
        </p:txBody>
      </p:sp>
    </p:spTree>
    <p:extLst>
      <p:ext uri="{BB962C8B-B14F-4D97-AF65-F5344CB8AC3E}">
        <p14:creationId xmlns:p14="http://schemas.microsoft.com/office/powerpoint/2010/main" val="1156787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12E0B248-5C7B-4475-BDCE-8466B9654412}" type="slidenum">
              <a:rPr lang="en-US" altLang="en-US"/>
              <a:pPr>
                <a:defRPr/>
              </a:pPr>
              <a:t>‹#›</a:t>
            </a:fld>
            <a:endParaRPr lang="en-US" altLang="en-US"/>
          </a:p>
        </p:txBody>
      </p:sp>
    </p:spTree>
    <p:extLst>
      <p:ext uri="{BB962C8B-B14F-4D97-AF65-F5344CB8AC3E}">
        <p14:creationId xmlns:p14="http://schemas.microsoft.com/office/powerpoint/2010/main" val="375054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5CA7443-EB07-4D7F-AEA7-441E459B58BE}" type="slidenum">
              <a:rPr lang="en-US" altLang="en-US"/>
              <a:pPr>
                <a:defRPr/>
              </a:pPr>
              <a:t>‹#›</a:t>
            </a:fld>
            <a:endParaRPr lang="en-US" altLang="en-US"/>
          </a:p>
        </p:txBody>
      </p:sp>
    </p:spTree>
    <p:extLst>
      <p:ext uri="{BB962C8B-B14F-4D97-AF65-F5344CB8AC3E}">
        <p14:creationId xmlns:p14="http://schemas.microsoft.com/office/powerpoint/2010/main" val="2380760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A657634-A16E-4DBD-9498-D37D3E6C5321}" type="slidenum">
              <a:rPr lang="en-US" altLang="en-US"/>
              <a:pPr>
                <a:defRPr/>
              </a:pPr>
              <a:t>‹#›</a:t>
            </a:fld>
            <a:endParaRPr lang="en-US" altLang="en-US"/>
          </a:p>
        </p:txBody>
      </p:sp>
    </p:spTree>
    <p:extLst>
      <p:ext uri="{BB962C8B-B14F-4D97-AF65-F5344CB8AC3E}">
        <p14:creationId xmlns:p14="http://schemas.microsoft.com/office/powerpoint/2010/main" val="2819600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868363"/>
            <a:ext cx="7924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33400" y="2209800"/>
            <a:ext cx="79248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2667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Arial"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41148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Arial"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71628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solidFill>
                  <a:schemeClr val="bg1"/>
                </a:solidFill>
                <a:latin typeface="Arial" pitchFamily="34" charset="0"/>
              </a:defRPr>
            </a:lvl1pPr>
          </a:lstStyle>
          <a:p>
            <a:pPr>
              <a:defRPr/>
            </a:pPr>
            <a:fld id="{B9A1BD10-7705-4742-8DC1-737CBEC0427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Black" pitchFamily="34" charset="0"/>
        </a:defRPr>
      </a:lvl2pPr>
      <a:lvl3pPr algn="l" rtl="0" eaLnBrk="1" fontAlgn="base" hangingPunct="1">
        <a:spcBef>
          <a:spcPct val="0"/>
        </a:spcBef>
        <a:spcAft>
          <a:spcPct val="0"/>
        </a:spcAft>
        <a:defRPr sz="4000">
          <a:solidFill>
            <a:schemeClr val="tx2"/>
          </a:solidFill>
          <a:latin typeface="Arial Black" pitchFamily="34" charset="0"/>
        </a:defRPr>
      </a:lvl3pPr>
      <a:lvl4pPr algn="l" rtl="0" eaLnBrk="1" fontAlgn="base" hangingPunct="1">
        <a:spcBef>
          <a:spcPct val="0"/>
        </a:spcBef>
        <a:spcAft>
          <a:spcPct val="0"/>
        </a:spcAft>
        <a:defRPr sz="4000">
          <a:solidFill>
            <a:schemeClr val="tx2"/>
          </a:solidFill>
          <a:latin typeface="Arial Black" pitchFamily="34" charset="0"/>
        </a:defRPr>
      </a:lvl4pPr>
      <a:lvl5pPr algn="l" rtl="0" eaLnBrk="1" fontAlgn="base" hangingPunct="1">
        <a:spcBef>
          <a:spcPct val="0"/>
        </a:spcBef>
        <a:spcAft>
          <a:spcPct val="0"/>
        </a:spcAft>
        <a:defRPr sz="4000">
          <a:solidFill>
            <a:schemeClr val="tx2"/>
          </a:solidFill>
          <a:latin typeface="Arial Black" pitchFamily="34" charset="0"/>
        </a:defRPr>
      </a:lvl5pPr>
      <a:lvl6pPr marL="457200" algn="l" rtl="0" eaLnBrk="1" fontAlgn="base" hangingPunct="1">
        <a:spcBef>
          <a:spcPct val="0"/>
        </a:spcBef>
        <a:spcAft>
          <a:spcPct val="0"/>
        </a:spcAft>
        <a:defRPr sz="4000">
          <a:solidFill>
            <a:schemeClr val="tx2"/>
          </a:solidFill>
          <a:latin typeface="Arial Black" pitchFamily="34" charset="0"/>
        </a:defRPr>
      </a:lvl6pPr>
      <a:lvl7pPr marL="914400" algn="l" rtl="0" eaLnBrk="1" fontAlgn="base" hangingPunct="1">
        <a:spcBef>
          <a:spcPct val="0"/>
        </a:spcBef>
        <a:spcAft>
          <a:spcPct val="0"/>
        </a:spcAft>
        <a:defRPr sz="4000">
          <a:solidFill>
            <a:schemeClr val="tx2"/>
          </a:solidFill>
          <a:latin typeface="Arial Black" pitchFamily="34" charset="0"/>
        </a:defRPr>
      </a:lvl7pPr>
      <a:lvl8pPr marL="1371600" algn="l" rtl="0" eaLnBrk="1" fontAlgn="base" hangingPunct="1">
        <a:spcBef>
          <a:spcPct val="0"/>
        </a:spcBef>
        <a:spcAft>
          <a:spcPct val="0"/>
        </a:spcAft>
        <a:defRPr sz="4000">
          <a:solidFill>
            <a:schemeClr val="tx2"/>
          </a:solidFill>
          <a:latin typeface="Arial Black" pitchFamily="34" charset="0"/>
        </a:defRPr>
      </a:lvl8pPr>
      <a:lvl9pPr marL="1828800" algn="l" rtl="0" eaLnBrk="1" fontAlgn="base" hangingPunct="1">
        <a:spcBef>
          <a:spcPct val="0"/>
        </a:spcBef>
        <a:spcAft>
          <a:spcPct val="0"/>
        </a:spcAft>
        <a:defRPr sz="40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edutopia.org/social-emotional-learning-introduction-video"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edutopia.org/resolving-conflict-creatively-program-video"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edutopia.org/anchorage-social-emotional-learning-vide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edutopia.org/practice/team-problem-solving-paving-path-success-every-studen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ted.com/talks/mellody_hobson_color_blind_or_color_brav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youtu.be/hTVw9d3SIz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altLang="en-US" dirty="0" smtClean="0"/>
              <a:t>Ch. </a:t>
            </a:r>
            <a:r>
              <a:rPr lang="en-US" altLang="en-US" dirty="0"/>
              <a:t>6</a:t>
            </a:r>
            <a:r>
              <a:rPr lang="en-US" altLang="en-US" dirty="0" smtClean="0"/>
              <a:t>: </a:t>
            </a:r>
            <a:r>
              <a:rPr lang="en-US" altLang="en-US" dirty="0" smtClean="0"/>
              <a:t>Societal Influences on Children and Families</a:t>
            </a:r>
          </a:p>
        </p:txBody>
      </p:sp>
      <p:sp>
        <p:nvSpPr>
          <p:cNvPr id="3" name="Subtitle 2"/>
          <p:cNvSpPr>
            <a:spLocks noGrp="1"/>
          </p:cNvSpPr>
          <p:nvPr>
            <p:ph type="subTitle" idx="1"/>
          </p:nvPr>
        </p:nvSpPr>
        <p:spPr/>
        <p:txBody>
          <a:bodyPr/>
          <a:lstStyle/>
          <a:p>
            <a:pPr algn="ctr" eaLnBrk="1" hangingPunct="1">
              <a:defRPr/>
            </a:pPr>
            <a:r>
              <a:rPr lang="en-US" dirty="0" smtClean="0">
                <a:solidFill>
                  <a:schemeClr val="accent6">
                    <a:lumMod val="60000"/>
                    <a:lumOff val="40000"/>
                  </a:schemeClr>
                </a:solidFill>
              </a:rPr>
              <a:t>Child Development 11</a:t>
            </a:r>
            <a:br>
              <a:rPr lang="en-US" dirty="0" smtClean="0">
                <a:solidFill>
                  <a:schemeClr val="accent6">
                    <a:lumMod val="60000"/>
                    <a:lumOff val="40000"/>
                  </a:schemeClr>
                </a:solidFill>
              </a:rPr>
            </a:br>
            <a:r>
              <a:rPr lang="en-US" dirty="0" smtClean="0">
                <a:solidFill>
                  <a:schemeClr val="accent6">
                    <a:lumMod val="60000"/>
                    <a:lumOff val="40000"/>
                  </a:schemeClr>
                </a:solidFill>
              </a:rPr>
              <a:t>Winter 2018</a:t>
            </a:r>
            <a:br>
              <a:rPr lang="en-US" dirty="0" smtClean="0">
                <a:solidFill>
                  <a:schemeClr val="accent6">
                    <a:lumMod val="60000"/>
                    <a:lumOff val="40000"/>
                  </a:schemeClr>
                </a:solidFill>
              </a:rPr>
            </a:br>
            <a:r>
              <a:rPr lang="en-US" dirty="0" smtClean="0">
                <a:solidFill>
                  <a:schemeClr val="accent6">
                    <a:lumMod val="60000"/>
                    <a:lumOff val="40000"/>
                  </a:schemeClr>
                </a:solidFill>
              </a:rPr>
              <a:t>Dr. Smith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ctr" eaLnBrk="1" hangingPunct="1"/>
            <a:r>
              <a:rPr lang="en-US" altLang="en-US" sz="3600" b="1" smtClean="0">
                <a:solidFill>
                  <a:srgbClr val="CC9900"/>
                </a:solidFill>
                <a:latin typeface="Arial" charset="0"/>
              </a:rPr>
              <a:t>Schools as Socializing Agents (cont.)</a:t>
            </a:r>
            <a:endParaRPr lang="en-US" altLang="en-US" smtClean="0"/>
          </a:p>
        </p:txBody>
      </p:sp>
      <p:sp>
        <p:nvSpPr>
          <p:cNvPr id="12291" name="Content Placeholder 2"/>
          <p:cNvSpPr>
            <a:spLocks noGrp="1"/>
          </p:cNvSpPr>
          <p:nvPr>
            <p:ph idx="1"/>
          </p:nvPr>
        </p:nvSpPr>
        <p:spPr>
          <a:xfrm>
            <a:off x="533400" y="2209800"/>
            <a:ext cx="7924800" cy="4267200"/>
          </a:xfrm>
        </p:spPr>
        <p:txBody>
          <a:bodyPr/>
          <a:lstStyle/>
          <a:p>
            <a:pPr eaLnBrk="1" hangingPunct="1"/>
            <a:r>
              <a:rPr lang="en-US" altLang="en-US" b="1" smtClean="0"/>
              <a:t>Classroom Behavior</a:t>
            </a:r>
            <a:r>
              <a:rPr lang="en-US" altLang="en-US" smtClean="0"/>
              <a:t>-most public school classroom teachers depend on parents to send their children to school with ingrained behaviors that allow them to perform according to the rules and enable them to learn in the style other school sees as appropriate to the group size and the ratio of children to teachers. </a:t>
            </a:r>
          </a:p>
          <a:p>
            <a:pPr eaLnBrk="1" hangingPunct="1"/>
            <a:endParaRPr lang="en-US"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eaLnBrk="1" hangingPunct="1"/>
            <a:r>
              <a:rPr lang="en-US" altLang="en-US" b="1" smtClean="0">
                <a:solidFill>
                  <a:srgbClr val="CC9900"/>
                </a:solidFill>
                <a:latin typeface="Arial" charset="0"/>
              </a:rPr>
              <a:t>Schools as Socializing Agents (cont.)</a:t>
            </a:r>
            <a:endParaRPr lang="en-US" altLang="en-US" smtClean="0"/>
          </a:p>
        </p:txBody>
      </p:sp>
      <p:sp>
        <p:nvSpPr>
          <p:cNvPr id="13315" name="Content Placeholder 2"/>
          <p:cNvSpPr>
            <a:spLocks noGrp="1"/>
          </p:cNvSpPr>
          <p:nvPr>
            <p:ph idx="1"/>
          </p:nvPr>
        </p:nvSpPr>
        <p:spPr>
          <a:xfrm>
            <a:off x="228600" y="2209800"/>
            <a:ext cx="8763000" cy="4419600"/>
          </a:xfrm>
        </p:spPr>
        <p:txBody>
          <a:bodyPr/>
          <a:lstStyle/>
          <a:p>
            <a:pPr eaLnBrk="1" hangingPunct="1"/>
            <a:r>
              <a:rPr lang="en-US" altLang="en-US" b="1" smtClean="0"/>
              <a:t>Responding to Diversity</a:t>
            </a:r>
            <a:r>
              <a:rPr lang="en-US" altLang="en-US" smtClean="0"/>
              <a:t>-the school environment reflects the attitudes of the people who create it. </a:t>
            </a:r>
          </a:p>
          <a:p>
            <a:pPr eaLnBrk="1" hangingPunct="1"/>
            <a:r>
              <a:rPr lang="en-US" altLang="en-US" smtClean="0"/>
              <a:t>Some Teachers that say that claim to be color-blind, in their attempt not to be bigoted, they ignore differences, thinking that noticing them shows prejudices.</a:t>
            </a:r>
          </a:p>
          <a:p>
            <a:pPr eaLnBrk="1" hangingPunct="1"/>
            <a:r>
              <a:rPr lang="en-US" altLang="en-US" smtClean="0"/>
              <a:t>Other teachers regard differences as important and acknowledge them.</a:t>
            </a:r>
          </a:p>
          <a:p>
            <a:pPr eaLnBrk="1" hangingPunct="1"/>
            <a:endParaRPr lang="en-US" alt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eaLnBrk="1" hangingPunct="1"/>
            <a:r>
              <a:rPr lang="en-US" altLang="en-US" b="1" smtClean="0">
                <a:solidFill>
                  <a:srgbClr val="CC9900"/>
                </a:solidFill>
                <a:latin typeface="Arial" charset="0"/>
              </a:rPr>
              <a:t>Schools as Socializing Agents (cont.)</a:t>
            </a:r>
            <a:endParaRPr lang="en-US" altLang="en-US" smtClean="0"/>
          </a:p>
        </p:txBody>
      </p:sp>
      <p:sp>
        <p:nvSpPr>
          <p:cNvPr id="14339" name="Content Placeholder 2"/>
          <p:cNvSpPr>
            <a:spLocks noGrp="1"/>
          </p:cNvSpPr>
          <p:nvPr>
            <p:ph idx="1"/>
          </p:nvPr>
        </p:nvSpPr>
        <p:spPr/>
        <p:txBody>
          <a:bodyPr/>
          <a:lstStyle/>
          <a:p>
            <a:pPr lvl="1" eaLnBrk="1" hangingPunct="1"/>
            <a:r>
              <a:rPr lang="en-US" altLang="en-US" smtClean="0"/>
              <a:t>They accept and promote differences in an attempt to increase understanding and acceptance of them. </a:t>
            </a:r>
          </a:p>
          <a:p>
            <a:pPr lvl="1" eaLnBrk="1" hangingPunct="1"/>
            <a:r>
              <a:rPr lang="en-US" altLang="en-US" smtClean="0"/>
              <a:t>“multicultural tourist” approach is not culturally sensitive or responsible.</a:t>
            </a:r>
          </a:p>
          <a:p>
            <a:pPr lvl="1" eaLnBrk="1" hangingPunct="1"/>
            <a:r>
              <a:rPr lang="en-US" altLang="en-US" smtClean="0"/>
              <a:t>Equipping children with their social-emotional development will help with a child’s academic success</a:t>
            </a:r>
          </a:p>
          <a:p>
            <a:pPr lvl="1" eaLnBrk="1" hangingPunct="1"/>
            <a:r>
              <a:rPr lang="en-US" altLang="en-US" smtClean="0">
                <a:hlinkClick r:id="rId2"/>
              </a:rPr>
              <a:t>http://www.edutopia.org/social-emotional-learning-introduction-video</a:t>
            </a:r>
            <a:r>
              <a:rPr lang="en-US" altLang="en-US" smtClean="0"/>
              <a:t> </a:t>
            </a:r>
          </a:p>
          <a:p>
            <a:pPr eaLnBrk="1" hangingPunct="1"/>
            <a:endParaRPr lang="en-US" alt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ctr" eaLnBrk="1" hangingPunct="1"/>
            <a:r>
              <a:rPr lang="en-US" altLang="en-US" b="1" smtClean="0">
                <a:solidFill>
                  <a:srgbClr val="CC9900"/>
                </a:solidFill>
                <a:latin typeface="Arial" charset="0"/>
              </a:rPr>
              <a:t>Schools as Socializing Agents (cont.)</a:t>
            </a:r>
            <a:endParaRPr lang="en-US" altLang="en-US" smtClean="0"/>
          </a:p>
        </p:txBody>
      </p:sp>
      <p:sp>
        <p:nvSpPr>
          <p:cNvPr id="15363" name="Content Placeholder 2"/>
          <p:cNvSpPr>
            <a:spLocks noGrp="1"/>
          </p:cNvSpPr>
          <p:nvPr>
            <p:ph idx="1"/>
          </p:nvPr>
        </p:nvSpPr>
        <p:spPr>
          <a:xfrm>
            <a:off x="152400" y="2209800"/>
            <a:ext cx="8839200" cy="4648200"/>
          </a:xfrm>
        </p:spPr>
        <p:txBody>
          <a:bodyPr/>
          <a:lstStyle/>
          <a:p>
            <a:pPr eaLnBrk="1" hangingPunct="1"/>
            <a:r>
              <a:rPr lang="en-US" altLang="en-US" sz="2800" smtClean="0"/>
              <a:t>An anti-bias approach aims at true integration and equity, regarding empowerment as an issue. </a:t>
            </a:r>
          </a:p>
          <a:p>
            <a:pPr lvl="1" eaLnBrk="1" hangingPunct="1"/>
            <a:r>
              <a:rPr lang="en-US" altLang="en-US" smtClean="0"/>
              <a:t>Teachers who use this approach teach their children to be sensitive to realities different from their own as well as to think critically about injustices.</a:t>
            </a:r>
          </a:p>
          <a:p>
            <a:pPr lvl="1" eaLnBrk="1" hangingPunct="1"/>
            <a:r>
              <a:rPr lang="en-US" altLang="en-US" smtClean="0"/>
              <a:t>A full anti-bias curriculum includes promoting equity for all aspects of human diversity-culture, race, ethnicity, gender, sexual orientation, ability, and age. </a:t>
            </a:r>
          </a:p>
          <a:p>
            <a:pPr eaLnBrk="1" hangingPunct="1"/>
            <a:endParaRPr lang="en-US" alt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ctr" eaLnBrk="1" hangingPunct="1"/>
            <a:r>
              <a:rPr lang="en-US" altLang="en-US" b="1" smtClean="0">
                <a:solidFill>
                  <a:srgbClr val="CC9900"/>
                </a:solidFill>
                <a:latin typeface="Arial" charset="0"/>
              </a:rPr>
              <a:t>Schools as Socializing Agents (cont.)</a:t>
            </a:r>
            <a:endParaRPr lang="en-US" altLang="en-US" smtClean="0"/>
          </a:p>
        </p:txBody>
      </p:sp>
      <p:sp>
        <p:nvSpPr>
          <p:cNvPr id="16387" name="Content Placeholder 2"/>
          <p:cNvSpPr>
            <a:spLocks noGrp="1"/>
          </p:cNvSpPr>
          <p:nvPr>
            <p:ph idx="1"/>
          </p:nvPr>
        </p:nvSpPr>
        <p:spPr>
          <a:xfrm>
            <a:off x="152400" y="2209800"/>
            <a:ext cx="8839200" cy="4495800"/>
          </a:xfrm>
        </p:spPr>
        <p:txBody>
          <a:bodyPr/>
          <a:lstStyle/>
          <a:p>
            <a:pPr lvl="1" eaLnBrk="1" hangingPunct="1">
              <a:buFont typeface="Arial" charset="0"/>
              <a:buChar char="•"/>
            </a:pPr>
            <a:r>
              <a:rPr lang="en-US" altLang="en-US" b="1" smtClean="0"/>
              <a:t>Inequity and Schools</a:t>
            </a:r>
            <a:r>
              <a:rPr lang="en-US" altLang="en-US" smtClean="0"/>
              <a:t>-children who live in areas with a wealthier tax base are more likely to attend schools in better conditions.</a:t>
            </a:r>
          </a:p>
          <a:p>
            <a:pPr lvl="1" eaLnBrk="1" hangingPunct="1"/>
            <a:endParaRPr lang="en-US" altLang="en-US"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ctr" eaLnBrk="1" hangingPunct="1"/>
            <a:r>
              <a:rPr lang="en-US" altLang="en-US" smtClean="0"/>
              <a:t>The peer group as an agent of socialization</a:t>
            </a:r>
          </a:p>
        </p:txBody>
      </p:sp>
      <p:sp>
        <p:nvSpPr>
          <p:cNvPr id="17411" name="Content Placeholder 2"/>
          <p:cNvSpPr>
            <a:spLocks noGrp="1"/>
          </p:cNvSpPr>
          <p:nvPr>
            <p:ph idx="1"/>
          </p:nvPr>
        </p:nvSpPr>
        <p:spPr>
          <a:xfrm>
            <a:off x="228600" y="2209800"/>
            <a:ext cx="8763000" cy="4419600"/>
          </a:xfrm>
        </p:spPr>
        <p:txBody>
          <a:bodyPr/>
          <a:lstStyle/>
          <a:p>
            <a:pPr eaLnBrk="1" hangingPunct="1"/>
            <a:r>
              <a:rPr lang="en-US" altLang="en-US" smtClean="0"/>
              <a:t>Toddlers, in group situations, they often play side by side-aware of each other but not interacting very often. Toddlers, in group situations, they often play side by side-aware of each other but not interacting very often.</a:t>
            </a:r>
          </a:p>
          <a:p>
            <a:pPr eaLnBrk="1" hangingPunct="1"/>
            <a:r>
              <a:rPr lang="en-US" altLang="en-US" smtClean="0"/>
              <a:t>Peer groups become a solid group that includes activities, norms, interests, rules, traditions, expressions, and gestures of its own. </a:t>
            </a:r>
          </a:p>
          <a:p>
            <a:pPr eaLnBrk="1" hangingPunct="1"/>
            <a:endParaRPr lang="en-US" alt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eaLnBrk="1" hangingPunct="1"/>
            <a:r>
              <a:rPr lang="en-US" altLang="en-US" smtClean="0"/>
              <a:t>The peer group as an agent of socialization (cont.)</a:t>
            </a:r>
          </a:p>
        </p:txBody>
      </p:sp>
      <p:sp>
        <p:nvSpPr>
          <p:cNvPr id="18435" name="Content Placeholder 2"/>
          <p:cNvSpPr>
            <a:spLocks noGrp="1"/>
          </p:cNvSpPr>
          <p:nvPr>
            <p:ph idx="1"/>
          </p:nvPr>
        </p:nvSpPr>
        <p:spPr>
          <a:xfrm>
            <a:off x="152400" y="2209800"/>
            <a:ext cx="8763000" cy="4343400"/>
          </a:xfrm>
        </p:spPr>
        <p:txBody>
          <a:bodyPr/>
          <a:lstStyle/>
          <a:p>
            <a:pPr eaLnBrk="1" hangingPunct="1"/>
            <a:r>
              <a:rPr lang="en-US" altLang="en-US" smtClean="0"/>
              <a:t>The peer group becomes a subculture.</a:t>
            </a:r>
          </a:p>
          <a:p>
            <a:pPr eaLnBrk="1" hangingPunct="1"/>
            <a:r>
              <a:rPr lang="en-US" altLang="en-US" smtClean="0"/>
              <a:t>Children’s choices of playmates are sometimes affected by gender.</a:t>
            </a:r>
          </a:p>
          <a:p>
            <a:pPr eaLnBrk="1" hangingPunct="1"/>
            <a:r>
              <a:rPr lang="en-US" altLang="en-US" smtClean="0"/>
              <a:t>Behavior contagion- is a type of social influence. It refers to the propensity for certain behavior exhibited by one person to be copied by others either in the vicinity of the original user, or who have been exposed to media coverage describing the behavior.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ctr" eaLnBrk="1" hangingPunct="1"/>
            <a:r>
              <a:rPr lang="en-US" altLang="en-US" smtClean="0"/>
              <a:t>The peer group as an agent of socialization</a:t>
            </a:r>
          </a:p>
        </p:txBody>
      </p:sp>
      <p:sp>
        <p:nvSpPr>
          <p:cNvPr id="19459" name="Content Placeholder 2"/>
          <p:cNvSpPr>
            <a:spLocks noGrp="1"/>
          </p:cNvSpPr>
          <p:nvPr>
            <p:ph idx="1"/>
          </p:nvPr>
        </p:nvSpPr>
        <p:spPr/>
        <p:txBody>
          <a:bodyPr/>
          <a:lstStyle/>
          <a:p>
            <a:pPr eaLnBrk="1" hangingPunct="1"/>
            <a:r>
              <a:rPr lang="en-US" altLang="en-US" sz="2800" smtClean="0"/>
              <a:t>Communication among peers can involve a very sophisticated set of signals.</a:t>
            </a:r>
          </a:p>
          <a:p>
            <a:pPr eaLnBrk="1" hangingPunct="1"/>
            <a:r>
              <a:rPr lang="en-US" altLang="en-US" sz="2800" smtClean="0"/>
              <a:t>Children aren’t taught to play pretend. They learn from each other’s cues.</a:t>
            </a:r>
          </a:p>
          <a:p>
            <a:pPr eaLnBrk="1" hangingPunct="1"/>
            <a:r>
              <a:rPr lang="en-US" altLang="en-US" sz="2800" smtClean="0"/>
              <a:t>Being able to identify positive and negative emotions are learned</a:t>
            </a:r>
          </a:p>
          <a:p>
            <a:pPr eaLnBrk="1" hangingPunct="1"/>
            <a:r>
              <a:rPr lang="en-US" altLang="en-US" sz="2800" smtClean="0">
                <a:hlinkClick r:id="rId2"/>
              </a:rPr>
              <a:t>http://www.edutopia.org/resolving-conflict-creatively-program-video</a:t>
            </a:r>
            <a:r>
              <a:rPr lang="en-US" altLang="en-US" sz="2800" smtClean="0"/>
              <a:t> </a:t>
            </a:r>
          </a:p>
          <a:p>
            <a:pPr eaLnBrk="1" hangingPunct="1"/>
            <a:endParaRPr lang="en-US" alt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lgn="ctr" eaLnBrk="1" hangingPunct="1"/>
            <a:r>
              <a:rPr lang="en-US" altLang="en-US" b="1" smtClean="0"/>
              <a:t>Functions of the Peer Group</a:t>
            </a:r>
            <a:endParaRPr lang="en-US" altLang="en-US" smtClean="0"/>
          </a:p>
        </p:txBody>
      </p:sp>
      <p:sp>
        <p:nvSpPr>
          <p:cNvPr id="20483" name="Content Placeholder 2"/>
          <p:cNvSpPr>
            <a:spLocks noGrp="1"/>
          </p:cNvSpPr>
          <p:nvPr>
            <p:ph idx="1"/>
          </p:nvPr>
        </p:nvSpPr>
        <p:spPr/>
        <p:txBody>
          <a:bodyPr/>
          <a:lstStyle/>
          <a:p>
            <a:pPr eaLnBrk="1" hangingPunct="1"/>
            <a:r>
              <a:rPr lang="en-US" altLang="en-US" smtClean="0"/>
              <a:t>The peer group functions so that children learn to give and take as equals. </a:t>
            </a:r>
          </a:p>
          <a:p>
            <a:pPr eaLnBrk="1" hangingPunct="1"/>
            <a:r>
              <a:rPr lang="en-US" altLang="en-US" smtClean="0"/>
              <a:t>The peer group has its own system of modifying behavior through rewards and punishments, which mostly come in the form of acceptance and rejection. (ex: I won’t be your friend)</a:t>
            </a:r>
          </a:p>
          <a:p>
            <a:pPr eaLnBrk="1" hangingPunct="1"/>
            <a:endParaRPr lang="en-US" alt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ctr" eaLnBrk="1" hangingPunct="1"/>
            <a:r>
              <a:rPr lang="en-US" altLang="en-US" b="1" smtClean="0"/>
              <a:t>Functions of the Peer Group (cont.)</a:t>
            </a:r>
            <a:endParaRPr lang="en-US" altLang="en-US" smtClean="0"/>
          </a:p>
        </p:txBody>
      </p:sp>
      <p:sp>
        <p:nvSpPr>
          <p:cNvPr id="21507" name="Content Placeholder 2"/>
          <p:cNvSpPr>
            <a:spLocks noGrp="1"/>
          </p:cNvSpPr>
          <p:nvPr>
            <p:ph idx="1"/>
          </p:nvPr>
        </p:nvSpPr>
        <p:spPr>
          <a:xfrm>
            <a:off x="152400" y="2209800"/>
            <a:ext cx="8686800" cy="4343400"/>
          </a:xfrm>
        </p:spPr>
        <p:txBody>
          <a:bodyPr/>
          <a:lstStyle/>
          <a:p>
            <a:pPr eaLnBrk="1" hangingPunct="1"/>
            <a:r>
              <a:rPr lang="en-US" altLang="en-US" smtClean="0"/>
              <a:t>Peer groups also teach lessons (ie; sex ed).</a:t>
            </a:r>
          </a:p>
          <a:p>
            <a:pPr eaLnBrk="1" hangingPunct="1"/>
            <a:r>
              <a:rPr lang="en-US" altLang="en-US" smtClean="0"/>
              <a:t>Adults can help children get along with their peers by modeling desirable behavior, reinforce children when they display it, and coach children in social skills.</a:t>
            </a:r>
          </a:p>
          <a:p>
            <a:pPr eaLnBrk="1" hangingPunct="1"/>
            <a:r>
              <a:rPr lang="en-US" altLang="en-US" smtClean="0"/>
              <a:t>Parents have a big influence on their children’s peer relationship</a:t>
            </a:r>
          </a:p>
          <a:p>
            <a:pPr eaLnBrk="1" hangingPunct="1"/>
            <a:r>
              <a:rPr lang="en-US" altLang="en-US" sz="2800" smtClean="0">
                <a:hlinkClick r:id="rId2"/>
              </a:rPr>
              <a:t>http://www.edutopia.org/anchorage-social-emotional-learning-video</a:t>
            </a:r>
            <a:r>
              <a:rPr lang="en-US" altLang="en-US" sz="2800" smtClean="0"/>
              <a:t> </a:t>
            </a:r>
          </a:p>
          <a:p>
            <a:pPr eaLnBrk="1" hangingPunct="1"/>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ctr" eaLnBrk="1" hangingPunct="1"/>
            <a:r>
              <a:rPr lang="en-US" altLang="en-US" smtClean="0"/>
              <a:t>Learning Outcomes</a:t>
            </a:r>
          </a:p>
        </p:txBody>
      </p:sp>
      <p:sp>
        <p:nvSpPr>
          <p:cNvPr id="4099" name="Content Placeholder 2"/>
          <p:cNvSpPr>
            <a:spLocks noGrp="1"/>
          </p:cNvSpPr>
          <p:nvPr>
            <p:ph idx="1"/>
          </p:nvPr>
        </p:nvSpPr>
        <p:spPr>
          <a:xfrm>
            <a:off x="533400" y="2057400"/>
            <a:ext cx="8077200" cy="4495800"/>
          </a:xfrm>
        </p:spPr>
        <p:txBody>
          <a:bodyPr/>
          <a:lstStyle/>
          <a:p>
            <a:pPr eaLnBrk="1" hangingPunct="1"/>
            <a:r>
              <a:rPr lang="en-US" altLang="en-US" smtClean="0"/>
              <a:t>In this chapter you will learn: </a:t>
            </a:r>
          </a:p>
          <a:p>
            <a:pPr lvl="1" eaLnBrk="1" hangingPunct="1"/>
            <a:r>
              <a:rPr lang="en-US" altLang="en-US" smtClean="0"/>
              <a:t>Explain how socialization and the family relate to issues of bias</a:t>
            </a:r>
          </a:p>
          <a:p>
            <a:pPr lvl="1" eaLnBrk="1" hangingPunct="1"/>
            <a:r>
              <a:rPr lang="en-US" altLang="en-US" smtClean="0"/>
              <a:t>Explain how schools act as socializing agents</a:t>
            </a:r>
          </a:p>
          <a:p>
            <a:pPr lvl="1" eaLnBrk="1" hangingPunct="1"/>
            <a:r>
              <a:rPr lang="en-US" altLang="en-US" smtClean="0"/>
              <a:t>Describe the peer group as an agent of socialization</a:t>
            </a:r>
          </a:p>
          <a:p>
            <a:pPr lvl="1" eaLnBrk="1" hangingPunct="1"/>
            <a:r>
              <a:rPr lang="en-US" altLang="en-US" smtClean="0"/>
              <a:t>Identify the ways that the media influence socialization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lgn="ctr" eaLnBrk="1" hangingPunct="1"/>
            <a:r>
              <a:rPr lang="en-US" altLang="en-US" sz="2500" smtClean="0"/>
              <a:t>The media and Technology as an influence on socialization</a:t>
            </a:r>
            <a:endParaRPr lang="en-US" altLang="en-US" smtClean="0"/>
          </a:p>
        </p:txBody>
      </p:sp>
      <p:sp>
        <p:nvSpPr>
          <p:cNvPr id="22531" name="Content Placeholder 2"/>
          <p:cNvSpPr>
            <a:spLocks noGrp="1"/>
          </p:cNvSpPr>
          <p:nvPr>
            <p:ph idx="1"/>
          </p:nvPr>
        </p:nvSpPr>
        <p:spPr>
          <a:xfrm>
            <a:off x="152400" y="2209800"/>
            <a:ext cx="8839200" cy="4343400"/>
          </a:xfrm>
        </p:spPr>
        <p:txBody>
          <a:bodyPr/>
          <a:lstStyle/>
          <a:p>
            <a:pPr eaLnBrk="1" hangingPunct="1"/>
            <a:r>
              <a:rPr lang="en-US" altLang="en-US" sz="2800" smtClean="0"/>
              <a:t>T.V. has an influence on children from a very young age and affects their cognitive development as well as their social development. </a:t>
            </a:r>
          </a:p>
          <a:p>
            <a:pPr eaLnBrk="1" hangingPunct="1"/>
            <a:r>
              <a:rPr lang="en-US" altLang="en-US" sz="2800" smtClean="0"/>
              <a:t>The average child watches 3 to 4 hours of television a day.</a:t>
            </a:r>
          </a:p>
          <a:p>
            <a:pPr eaLnBrk="1" hangingPunct="1"/>
            <a:r>
              <a:rPr lang="en-US" altLang="en-US" sz="2800" smtClean="0"/>
              <a:t>Children learn about the world and the ways of the society through t.v. Also they learn the current themes and issues.</a:t>
            </a:r>
          </a:p>
          <a:p>
            <a:pPr eaLnBrk="1" hangingPunct="1"/>
            <a:r>
              <a:rPr lang="en-US" altLang="en-US" sz="2800" smtClean="0"/>
              <a:t>They learn stereotypes and a lot of misleading information about their world.</a:t>
            </a:r>
          </a:p>
          <a:p>
            <a:pPr eaLnBrk="1" hangingPunct="1"/>
            <a:endParaRPr lang="en-US" altLang="en-US"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lgn="ctr" eaLnBrk="1" hangingPunct="1"/>
            <a:r>
              <a:rPr lang="en-US" altLang="en-US" sz="2500" smtClean="0"/>
              <a:t>The media and Technology as an influence on socialization (cont.)</a:t>
            </a:r>
          </a:p>
        </p:txBody>
      </p:sp>
      <p:sp>
        <p:nvSpPr>
          <p:cNvPr id="3" name="Content Placeholder 2"/>
          <p:cNvSpPr>
            <a:spLocks noGrp="1"/>
          </p:cNvSpPr>
          <p:nvPr>
            <p:ph idx="1"/>
          </p:nvPr>
        </p:nvSpPr>
        <p:spPr/>
        <p:txBody>
          <a:bodyPr/>
          <a:lstStyle/>
          <a:p>
            <a:pPr marL="0" indent="0" eaLnBrk="1" hangingPunct="1">
              <a:buFontTx/>
              <a:buNone/>
              <a:defRPr/>
            </a:pPr>
            <a:r>
              <a:rPr lang="en-US" b="1" u="sng" dirty="0" smtClean="0"/>
              <a:t>Commercial advertising</a:t>
            </a:r>
            <a:endParaRPr lang="en-US" u="sng" dirty="0" smtClean="0"/>
          </a:p>
          <a:p>
            <a:pPr eaLnBrk="1" hangingPunct="1">
              <a:defRPr/>
            </a:pPr>
            <a:r>
              <a:rPr lang="en-US" dirty="0" smtClean="0"/>
              <a:t>Help parents discuss the effects of advertising on children can give them new views on consumerism. (</a:t>
            </a:r>
            <a:r>
              <a:rPr lang="en-US" dirty="0" err="1" smtClean="0"/>
              <a:t>ie</a:t>
            </a:r>
            <a:r>
              <a:rPr lang="en-US" dirty="0" smtClean="0"/>
              <a:t>: cereal placement)</a:t>
            </a:r>
          </a:p>
          <a:p>
            <a:pPr eaLnBrk="1" hangingPunct="1">
              <a:defRPr/>
            </a:pPr>
            <a:r>
              <a:rPr lang="en-US" dirty="0">
                <a:hlinkClick r:id="rId2"/>
              </a:rPr>
              <a:t>http://</a:t>
            </a:r>
            <a:r>
              <a:rPr lang="en-US" dirty="0" smtClean="0">
                <a:hlinkClick r:id="rId2"/>
              </a:rPr>
              <a:t>www.edutopia.org/practice/team-problem-solving-paving-path-success-every-student</a:t>
            </a:r>
            <a:r>
              <a:rPr lang="en-US" dirty="0"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lgn="ctr" eaLnBrk="1" hangingPunct="1"/>
            <a:r>
              <a:rPr lang="en-US" altLang="en-US" sz="2500" smtClean="0"/>
              <a:t>The media and Technology as an influence on socialization (cont.)</a:t>
            </a:r>
          </a:p>
        </p:txBody>
      </p:sp>
      <p:sp>
        <p:nvSpPr>
          <p:cNvPr id="3" name="Content Placeholder 2"/>
          <p:cNvSpPr>
            <a:spLocks noGrp="1"/>
          </p:cNvSpPr>
          <p:nvPr>
            <p:ph idx="1"/>
          </p:nvPr>
        </p:nvSpPr>
        <p:spPr>
          <a:xfrm>
            <a:off x="0" y="1981200"/>
            <a:ext cx="9144000" cy="4648200"/>
          </a:xfrm>
        </p:spPr>
        <p:txBody>
          <a:bodyPr/>
          <a:lstStyle/>
          <a:p>
            <a:pPr marL="0" indent="0" eaLnBrk="1" hangingPunct="1">
              <a:buFontTx/>
              <a:buNone/>
              <a:defRPr/>
            </a:pPr>
            <a:r>
              <a:rPr lang="en-US" sz="2500" b="1" u="sng" dirty="0" smtClean="0"/>
              <a:t>Violence</a:t>
            </a:r>
            <a:endParaRPr lang="en-US" sz="2500" u="sng" dirty="0" smtClean="0"/>
          </a:p>
          <a:p>
            <a:pPr eaLnBrk="1" hangingPunct="1">
              <a:defRPr/>
            </a:pPr>
            <a:r>
              <a:rPr lang="en-US" sz="2500" dirty="0" smtClean="0"/>
              <a:t>8 of 10 programs for children contain violence. Averaging 5 violent acts per hour on prime time and on Saturday morning cartoons have an average of 20 per hour.</a:t>
            </a:r>
          </a:p>
          <a:p>
            <a:pPr eaLnBrk="1" hangingPunct="1">
              <a:defRPr/>
            </a:pPr>
            <a:r>
              <a:rPr lang="en-US" sz="2500" dirty="0" smtClean="0"/>
              <a:t>The discussion of television=aggressive behavior or aggressive Behavior leads to more television.</a:t>
            </a:r>
          </a:p>
          <a:p>
            <a:pPr eaLnBrk="1" hangingPunct="1">
              <a:defRPr/>
            </a:pPr>
            <a:r>
              <a:rPr lang="en-US" sz="2500" dirty="0" smtClean="0"/>
              <a:t>Television is a powerful teaching tool </a:t>
            </a:r>
            <a:r>
              <a:rPr lang="en-US" sz="2500" dirty="0" err="1" smtClean="0"/>
              <a:t>bc</a:t>
            </a:r>
            <a:r>
              <a:rPr lang="en-US" sz="2500" dirty="0" smtClean="0"/>
              <a:t> it’s in virtually in every home. </a:t>
            </a:r>
          </a:p>
          <a:p>
            <a:pPr eaLnBrk="1" hangingPunct="1">
              <a:defRPr/>
            </a:pPr>
            <a:r>
              <a:rPr lang="en-US" sz="2500" dirty="0" smtClean="0"/>
              <a:t>T.V. has positive and negative behaviors</a:t>
            </a:r>
          </a:p>
          <a:p>
            <a:pPr eaLnBrk="1" hangingPunct="1">
              <a:defRPr/>
            </a:pPr>
            <a:r>
              <a:rPr lang="en-US" sz="2500" dirty="0" smtClean="0"/>
              <a:t>T.V. works best when adults watch with children and explain to them what they are watching. </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en-US" sz="3800" smtClean="0"/>
              <a:t>Socialization and the Family </a:t>
            </a:r>
          </a:p>
        </p:txBody>
      </p:sp>
      <p:sp>
        <p:nvSpPr>
          <p:cNvPr id="5123" name="Content Placeholder 2"/>
          <p:cNvSpPr>
            <a:spLocks noGrp="1"/>
          </p:cNvSpPr>
          <p:nvPr>
            <p:ph idx="1"/>
          </p:nvPr>
        </p:nvSpPr>
        <p:spPr>
          <a:xfrm>
            <a:off x="228600" y="1828800"/>
            <a:ext cx="8610600" cy="4800600"/>
          </a:xfrm>
        </p:spPr>
        <p:txBody>
          <a:bodyPr/>
          <a:lstStyle/>
          <a:p>
            <a:pPr eaLnBrk="1" hangingPunct="1"/>
            <a:r>
              <a:rPr lang="en-US" altLang="en-US" sz="2500" smtClean="0"/>
              <a:t>The family is the first and major socializing agent and as such it has responsibility for early socialization patterns.</a:t>
            </a:r>
          </a:p>
          <a:p>
            <a:pPr eaLnBrk="1" hangingPunct="1"/>
            <a:r>
              <a:rPr lang="en-US" altLang="en-US" sz="2500" smtClean="0"/>
              <a:t>The family Is a microsystem in Bronfenbrenner’s ecological model.</a:t>
            </a:r>
          </a:p>
          <a:p>
            <a:pPr eaLnBrk="1" hangingPunct="1"/>
            <a:r>
              <a:rPr lang="en-US" altLang="en-US" sz="2500" smtClean="0"/>
              <a:t>In the past, outside agents in the mesosystem and exosystem were fewer in the child’s immediate life but today the exosystem with its media and technology play a big role in socializing outside the family.</a:t>
            </a:r>
          </a:p>
          <a:p>
            <a:pPr eaLnBrk="1" hangingPunct="1"/>
            <a:r>
              <a:rPr lang="en-US" altLang="en-US" sz="2500" smtClean="0"/>
              <a:t>Studies have shown that language development that watch videos and compared to babies who don’t watch do not gain any language development</a:t>
            </a:r>
            <a:r>
              <a:rPr lang="en-US" altLang="en-US" smtClean="0"/>
              <a:t>. </a:t>
            </a:r>
          </a:p>
          <a:p>
            <a:pPr eaLnBrk="1" hangingPunct="1"/>
            <a:endParaRPr lang="en-US"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z="3200" smtClean="0">
                <a:solidFill>
                  <a:srgbClr val="996600"/>
                </a:solidFill>
              </a:rPr>
              <a:t>Socialization and the Family </a:t>
            </a:r>
            <a:r>
              <a:rPr lang="en-US" altLang="en-US" sz="2200" smtClean="0">
                <a:solidFill>
                  <a:srgbClr val="996600"/>
                </a:solidFill>
              </a:rPr>
              <a:t>(Cont.) </a:t>
            </a:r>
            <a:endParaRPr lang="en-US" altLang="en-US" sz="2200" smtClean="0"/>
          </a:p>
        </p:txBody>
      </p:sp>
      <p:sp>
        <p:nvSpPr>
          <p:cNvPr id="6147" name="Content Placeholder 2"/>
          <p:cNvSpPr>
            <a:spLocks noGrp="1"/>
          </p:cNvSpPr>
          <p:nvPr>
            <p:ph idx="1"/>
          </p:nvPr>
        </p:nvSpPr>
        <p:spPr>
          <a:xfrm>
            <a:off x="152400" y="1828800"/>
            <a:ext cx="8686800" cy="4800600"/>
          </a:xfrm>
        </p:spPr>
        <p:txBody>
          <a:bodyPr/>
          <a:lstStyle/>
          <a:p>
            <a:pPr eaLnBrk="1" hangingPunct="1"/>
            <a:r>
              <a:rPr lang="en-US" altLang="en-US" smtClean="0"/>
              <a:t>Language is sometimes seen as a divider</a:t>
            </a:r>
          </a:p>
          <a:p>
            <a:pPr eaLnBrk="1" hangingPunct="1"/>
            <a:r>
              <a:rPr lang="en-US" altLang="en-US" smtClean="0"/>
              <a:t>Many families have a primary focus of attention (ie: religion, music, political activists, etc).</a:t>
            </a:r>
          </a:p>
          <a:p>
            <a:pPr eaLnBrk="1" hangingPunct="1"/>
            <a:r>
              <a:rPr lang="en-US" altLang="en-US" smtClean="0"/>
              <a:t>The family not only gives the child status but also makes him or her aware of the status of others. </a:t>
            </a:r>
          </a:p>
          <a:p>
            <a:pPr eaLnBrk="1" hangingPunct="1"/>
            <a:r>
              <a:rPr lang="en-US" altLang="en-US" smtClean="0"/>
              <a:t>Family members teach, whether consciously or not, whom to copy and whom not to copy.</a:t>
            </a:r>
          </a:p>
          <a:p>
            <a:pPr eaLnBrk="1" hangingPunct="1"/>
            <a:endParaRPr lang="en-US" alt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US" altLang="en-US" b="1" smtClean="0"/>
              <a:t>Issues of Bias</a:t>
            </a:r>
            <a:endParaRPr lang="en-US" altLang="en-US" smtClean="0"/>
          </a:p>
        </p:txBody>
      </p:sp>
      <p:sp>
        <p:nvSpPr>
          <p:cNvPr id="7171" name="Content Placeholder 2"/>
          <p:cNvSpPr>
            <a:spLocks noGrp="1"/>
          </p:cNvSpPr>
          <p:nvPr>
            <p:ph idx="1"/>
          </p:nvPr>
        </p:nvSpPr>
        <p:spPr>
          <a:xfrm>
            <a:off x="152400" y="1981200"/>
            <a:ext cx="8839200" cy="4648200"/>
          </a:xfrm>
        </p:spPr>
        <p:txBody>
          <a:bodyPr/>
          <a:lstStyle/>
          <a:p>
            <a:pPr eaLnBrk="1" hangingPunct="1"/>
            <a:r>
              <a:rPr lang="en-US" altLang="en-US" sz="2500" smtClean="0"/>
              <a:t>Bias-prejudice in favor of or against one thing, person, or group compared with another, usually in a way considered to be unfair. </a:t>
            </a:r>
          </a:p>
          <a:p>
            <a:pPr eaLnBrk="1" hangingPunct="1"/>
            <a:r>
              <a:rPr lang="en-US" altLang="en-US" sz="2500" smtClean="0"/>
              <a:t>Bias is everywhere, not just in social class and income level.</a:t>
            </a:r>
          </a:p>
          <a:p>
            <a:pPr eaLnBrk="1" hangingPunct="1"/>
            <a:r>
              <a:rPr lang="en-US" altLang="en-US" sz="2500" smtClean="0"/>
              <a:t>WE feel bias because of our gender, skin color, ethnic background, the way we talk, body type or physical condition, mental capabilities, age, sexual orientation, the amount of money or education our family has, or our family configuration.</a:t>
            </a:r>
          </a:p>
          <a:p>
            <a:pPr eaLnBrk="1" hangingPunct="1"/>
            <a:endParaRPr lang="en-US" alt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eaLnBrk="1" hangingPunct="1"/>
            <a:r>
              <a:rPr lang="en-US" altLang="en-US" b="1" smtClean="0">
                <a:solidFill>
                  <a:srgbClr val="996600"/>
                </a:solidFill>
              </a:rPr>
              <a:t>Issues of Bias (cont.)</a:t>
            </a:r>
            <a:endParaRPr lang="en-US" altLang="en-US" smtClean="0"/>
          </a:p>
        </p:txBody>
      </p:sp>
      <p:sp>
        <p:nvSpPr>
          <p:cNvPr id="8195" name="Content Placeholder 2"/>
          <p:cNvSpPr>
            <a:spLocks noGrp="1"/>
          </p:cNvSpPr>
          <p:nvPr>
            <p:ph idx="1"/>
          </p:nvPr>
        </p:nvSpPr>
        <p:spPr>
          <a:xfrm>
            <a:off x="533400" y="1828800"/>
            <a:ext cx="7924800" cy="4876800"/>
          </a:xfrm>
        </p:spPr>
        <p:txBody>
          <a:bodyPr/>
          <a:lstStyle/>
          <a:p>
            <a:pPr eaLnBrk="1" hangingPunct="1"/>
            <a:r>
              <a:rPr lang="en-US" altLang="en-US" sz="2800" smtClean="0"/>
              <a:t>Bias hurts everyone</a:t>
            </a:r>
          </a:p>
          <a:p>
            <a:pPr eaLnBrk="1" hangingPunct="1"/>
            <a:r>
              <a:rPr lang="en-US" altLang="en-US" sz="2800" smtClean="0"/>
              <a:t>We need to become sensitized of our areas of privilege and how bias works.</a:t>
            </a:r>
          </a:p>
          <a:p>
            <a:pPr eaLnBrk="1" hangingPunct="1"/>
            <a:r>
              <a:rPr lang="en-US" altLang="en-US" sz="2800" smtClean="0"/>
              <a:t>We need to become sensitized to help ourselves and others think critically and to speak up In the face of bias. </a:t>
            </a:r>
          </a:p>
          <a:p>
            <a:pPr eaLnBrk="1" hangingPunct="1"/>
            <a:r>
              <a:rPr lang="en-US" altLang="en-US" sz="2800" smtClean="0"/>
              <a:t>The key empowerment</a:t>
            </a:r>
          </a:p>
          <a:p>
            <a:pPr eaLnBrk="1" hangingPunct="1"/>
            <a:r>
              <a:rPr lang="en-US" altLang="en-US" sz="2800" smtClean="0">
                <a:hlinkClick r:id="rId2"/>
              </a:rPr>
              <a:t>https://www.ted.com/talks/mellody_hobson_color_blind_or_color_brave</a:t>
            </a:r>
            <a:r>
              <a:rPr lang="en-US" altLang="en-US" sz="280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eaLnBrk="1" hangingPunct="1"/>
            <a:r>
              <a:rPr lang="en-US" altLang="en-US" b="1" smtClean="0">
                <a:solidFill>
                  <a:srgbClr val="996600"/>
                </a:solidFill>
              </a:rPr>
              <a:t>Issues of Bias (cont.)</a:t>
            </a:r>
            <a:endParaRPr lang="en-US" altLang="en-US" smtClean="0"/>
          </a:p>
        </p:txBody>
      </p:sp>
      <p:sp>
        <p:nvSpPr>
          <p:cNvPr id="9219" name="Content Placeholder 2"/>
          <p:cNvSpPr>
            <a:spLocks noGrp="1"/>
          </p:cNvSpPr>
          <p:nvPr>
            <p:ph idx="1"/>
          </p:nvPr>
        </p:nvSpPr>
        <p:spPr>
          <a:xfrm>
            <a:off x="228600" y="2209800"/>
            <a:ext cx="8763000" cy="4495800"/>
          </a:xfrm>
        </p:spPr>
        <p:txBody>
          <a:bodyPr/>
          <a:lstStyle/>
          <a:p>
            <a:pPr eaLnBrk="1" hangingPunct="1"/>
            <a:r>
              <a:rPr lang="en-US" altLang="en-US" i="1" smtClean="0"/>
              <a:t>Classism-</a:t>
            </a:r>
            <a:r>
              <a:rPr lang="en-US" altLang="en-US" smtClean="0"/>
              <a:t>Prejudice or discrimination based on class. For some Americans, social class is hard to see, because we as a society deny the existence of such a thing. </a:t>
            </a:r>
          </a:p>
          <a:p>
            <a:pPr eaLnBrk="1" hangingPunct="1"/>
            <a:r>
              <a:rPr lang="en-US" altLang="en-US" i="1" smtClean="0"/>
              <a:t>Racism</a:t>
            </a:r>
            <a:r>
              <a:rPr lang="en-US" altLang="en-US" smtClean="0"/>
              <a:t>-a belief that race is the primary determinant of human traits and capacities and that racial differences produce an inherent superiority of a particular race the counterpart of racism is </a:t>
            </a:r>
            <a:r>
              <a:rPr lang="en-US" altLang="en-US" i="1" smtClean="0"/>
              <a:t>privilege</a:t>
            </a:r>
            <a:endParaRPr lang="en-US" altLang="en-US"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eaLnBrk="1" hangingPunct="1"/>
            <a:r>
              <a:rPr lang="en-US" altLang="en-US" b="1" smtClean="0">
                <a:solidFill>
                  <a:srgbClr val="996600"/>
                </a:solidFill>
              </a:rPr>
              <a:t>Issues of Bias (cont.)</a:t>
            </a:r>
            <a:endParaRPr lang="en-US" altLang="en-US" smtClean="0"/>
          </a:p>
        </p:txBody>
      </p:sp>
      <p:sp>
        <p:nvSpPr>
          <p:cNvPr id="10243" name="Content Placeholder 2"/>
          <p:cNvSpPr>
            <a:spLocks noGrp="1"/>
          </p:cNvSpPr>
          <p:nvPr>
            <p:ph idx="1"/>
          </p:nvPr>
        </p:nvSpPr>
        <p:spPr/>
        <p:txBody>
          <a:bodyPr/>
          <a:lstStyle/>
          <a:p>
            <a:pPr eaLnBrk="1" hangingPunct="1"/>
            <a:r>
              <a:rPr lang="en-US" altLang="en-US" smtClean="0"/>
              <a:t>Privilege can be thought of as an “invisible package of unearned assets” Those who have it are quite unaware of their privilege </a:t>
            </a:r>
          </a:p>
          <a:p>
            <a:pPr eaLnBrk="1" hangingPunct="1"/>
            <a:r>
              <a:rPr lang="en-US" altLang="en-US" b="1" smtClean="0">
                <a:hlinkClick r:id="rId2"/>
              </a:rPr>
              <a:t>Jane Elliot</a:t>
            </a:r>
          </a:p>
          <a:p>
            <a:pPr eaLnBrk="1" hangingPunct="1"/>
            <a:r>
              <a:rPr lang="en-US" altLang="en-US" smtClean="0">
                <a:hlinkClick r:id="rId2"/>
              </a:rPr>
              <a:t>https://youtu.be/hTVw9d3SIzA</a:t>
            </a:r>
            <a:r>
              <a:rPr lang="en-US" altLang="en-US" smtClean="0"/>
              <a:t> </a:t>
            </a:r>
          </a:p>
          <a:p>
            <a:pPr eaLnBrk="1" hangingPunct="1"/>
            <a:endParaRPr lang="en-US" alt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spcBef>
                <a:spcPct val="20000"/>
              </a:spcBef>
              <a:defRPr/>
            </a:pPr>
            <a:r>
              <a:rPr lang="en-US" sz="3600" b="1" dirty="0" smtClean="0">
                <a:solidFill>
                  <a:srgbClr val="CC9900"/>
                </a:solidFill>
                <a:latin typeface="Arial"/>
                <a:ea typeface="+mn-ea"/>
                <a:cs typeface="+mn-cs"/>
              </a:rPr>
              <a:t>Schools as Socializing Agents</a:t>
            </a:r>
            <a:endParaRPr lang="en-US" sz="3600" dirty="0" smtClean="0"/>
          </a:p>
        </p:txBody>
      </p:sp>
      <p:sp>
        <p:nvSpPr>
          <p:cNvPr id="3" name="Content Placeholder 2"/>
          <p:cNvSpPr>
            <a:spLocks noGrp="1"/>
          </p:cNvSpPr>
          <p:nvPr>
            <p:ph idx="1"/>
          </p:nvPr>
        </p:nvSpPr>
        <p:spPr>
          <a:xfrm>
            <a:off x="152400" y="2209800"/>
            <a:ext cx="8839200" cy="4495800"/>
          </a:xfrm>
        </p:spPr>
        <p:txBody>
          <a:bodyPr/>
          <a:lstStyle/>
          <a:p>
            <a:pPr marL="0" indent="0" eaLnBrk="1" hangingPunct="1">
              <a:buFontTx/>
              <a:buNone/>
              <a:defRPr/>
            </a:pPr>
            <a:r>
              <a:rPr lang="en-US" sz="2800" b="1" dirty="0" smtClean="0"/>
              <a:t>Schools as Socializing Agents</a:t>
            </a:r>
            <a:endParaRPr lang="en-US" sz="2800" dirty="0" smtClean="0"/>
          </a:p>
          <a:p>
            <a:pPr eaLnBrk="1" hangingPunct="1">
              <a:defRPr/>
            </a:pPr>
            <a:r>
              <a:rPr lang="en-US" sz="2800" dirty="0" smtClean="0"/>
              <a:t>A huge issue in early childhood education that has an effect on socialization is school readiness.</a:t>
            </a:r>
          </a:p>
          <a:p>
            <a:pPr eaLnBrk="1" hangingPunct="1">
              <a:defRPr/>
            </a:pPr>
            <a:r>
              <a:rPr lang="en-US" sz="2800" dirty="0" smtClean="0"/>
              <a:t>The readiness approaches become problematic when they are more concerned with the intellect and particularly academic skills without regard to the role that social-emotional development plays in “getting children ready”</a:t>
            </a:r>
          </a:p>
          <a:p>
            <a:pPr eaLnBrk="1" hangingPunct="1">
              <a:defRPr/>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hapter_2">
  <a:themeElements>
    <a:clrScheme name="Default Design 12">
      <a:dk1>
        <a:srgbClr val="CC9900"/>
      </a:dk1>
      <a:lt1>
        <a:srgbClr val="FFF9CF"/>
      </a:lt1>
      <a:dk2>
        <a:srgbClr val="996600"/>
      </a:dk2>
      <a:lt2>
        <a:srgbClr val="808080"/>
      </a:lt2>
      <a:accent1>
        <a:srgbClr val="E9E3B7"/>
      </a:accent1>
      <a:accent2>
        <a:srgbClr val="333399"/>
      </a:accent2>
      <a:accent3>
        <a:srgbClr val="FFFBE4"/>
      </a:accent3>
      <a:accent4>
        <a:srgbClr val="AE8200"/>
      </a:accent4>
      <a:accent5>
        <a:srgbClr val="F2EFD8"/>
      </a:accent5>
      <a:accent6>
        <a:srgbClr val="2D2D8A"/>
      </a:accent6>
      <a:hlink>
        <a:srgbClr val="009999"/>
      </a:hlink>
      <a:folHlink>
        <a:srgbClr val="669900"/>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B08200"/>
        </a:dk1>
        <a:lt1>
          <a:srgbClr val="FFF5C9"/>
        </a:lt1>
        <a:dk2>
          <a:srgbClr val="000000"/>
        </a:dk2>
        <a:lt2>
          <a:srgbClr val="969696"/>
        </a:lt2>
        <a:accent1>
          <a:srgbClr val="FDED9B"/>
        </a:accent1>
        <a:accent2>
          <a:srgbClr val="FF9966"/>
        </a:accent2>
        <a:accent3>
          <a:srgbClr val="FFF9E1"/>
        </a:accent3>
        <a:accent4>
          <a:srgbClr val="966E00"/>
        </a:accent4>
        <a:accent5>
          <a:srgbClr val="FEF4CB"/>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2">
        <a:dk1>
          <a:srgbClr val="F8F8F8"/>
        </a:dk1>
        <a:lt1>
          <a:srgbClr val="FFFFFF"/>
        </a:lt1>
        <a:dk2>
          <a:srgbClr val="000000"/>
        </a:dk2>
        <a:lt2>
          <a:srgbClr val="333333"/>
        </a:lt2>
        <a:accent1>
          <a:srgbClr val="C0C0C0"/>
        </a:accent1>
        <a:accent2>
          <a:srgbClr val="808080"/>
        </a:accent2>
        <a:accent3>
          <a:srgbClr val="FFFFFF"/>
        </a:accent3>
        <a:accent4>
          <a:srgbClr val="D4D4D4"/>
        </a:accent4>
        <a:accent5>
          <a:srgbClr val="DCDCDC"/>
        </a:accent5>
        <a:accent6>
          <a:srgbClr val="737373"/>
        </a:accent6>
        <a:hlink>
          <a:srgbClr val="4D4D4D"/>
        </a:hlink>
        <a:folHlink>
          <a:srgbClr val="F8F8F8"/>
        </a:folHlink>
      </a:clrScheme>
      <a:clrMap bg1="lt1" tx1="dk1" bg2="lt2" tx2="dk2" accent1="accent1" accent2="accent2" accent3="accent3" accent4="accent4" accent5="accent5" accent6="accent6" hlink="hlink" folHlink="folHlink"/>
    </a:extraClrScheme>
    <a:extraClrScheme>
      <a:clrScheme name="Default Design 3">
        <a:dk1>
          <a:srgbClr val="2D2015"/>
        </a:dk1>
        <a:lt1>
          <a:srgbClr val="FFFFFF"/>
        </a:lt1>
        <a:dk2>
          <a:srgbClr val="808000"/>
        </a:dk2>
        <a:lt2>
          <a:srgbClr val="DFC08D"/>
        </a:lt2>
        <a:accent1>
          <a:srgbClr val="8F8F6D"/>
        </a:accent1>
        <a:accent2>
          <a:srgbClr val="8F5F2F"/>
        </a:accent2>
        <a:accent3>
          <a:srgbClr val="C0C0AA"/>
        </a:accent3>
        <a:accent4>
          <a:srgbClr val="DADADA"/>
        </a:accent4>
        <a:accent5>
          <a:srgbClr val="C6C6BA"/>
        </a:accent5>
        <a:accent6>
          <a:srgbClr val="81552A"/>
        </a:accent6>
        <a:hlink>
          <a:srgbClr val="CCB400"/>
        </a:hlink>
        <a:folHlink>
          <a:srgbClr val="4C5A5C"/>
        </a:folHlink>
      </a:clrScheme>
      <a:clrMap bg1="dk2" tx1="lt1" bg2="dk1" tx2="lt2" accent1="accent1" accent2="accent2" accent3="accent3" accent4="accent4" accent5="accent5" accent6="accent6" hlink="hlink" folHlink="folHlink"/>
    </a:extraClrScheme>
    <a:extraClrScheme>
      <a:clrScheme name="Default Design 4">
        <a:dk1>
          <a:srgbClr val="777777"/>
        </a:dk1>
        <a:lt1>
          <a:srgbClr val="FFEFB5"/>
        </a:lt1>
        <a:dk2>
          <a:srgbClr val="818573"/>
        </a:dk2>
        <a:lt2>
          <a:srgbClr val="D1D1CB"/>
        </a:lt2>
        <a:accent1>
          <a:srgbClr val="909082"/>
        </a:accent1>
        <a:accent2>
          <a:srgbClr val="809EA8"/>
        </a:accent2>
        <a:accent3>
          <a:srgbClr val="C1C2BC"/>
        </a:accent3>
        <a:accent4>
          <a:srgbClr val="DACC9A"/>
        </a:accent4>
        <a:accent5>
          <a:srgbClr val="C6C6C1"/>
        </a:accent5>
        <a:accent6>
          <a:srgbClr val="738F98"/>
        </a:accent6>
        <a:hlink>
          <a:srgbClr val="FFCC66"/>
        </a:hlink>
        <a:folHlink>
          <a:srgbClr val="F8A166"/>
        </a:folHlink>
      </a:clrScheme>
      <a:clrMap bg1="dk2" tx1="lt1" bg2="dk1" tx2="lt2" accent1="accent1" accent2="accent2" accent3="accent3" accent4="accent4" accent5="accent5" accent6="accent6" hlink="hlink" folHlink="folHlink"/>
    </a:extraClrScheme>
    <a:extraClrScheme>
      <a:clrScheme name="Default Design 5">
        <a:dk1>
          <a:srgbClr val="3E3E5C"/>
        </a:dk1>
        <a:lt1>
          <a:srgbClr val="FFFFFF"/>
        </a:lt1>
        <a:dk2>
          <a:srgbClr val="8080AA"/>
        </a:dk2>
        <a:lt2>
          <a:srgbClr val="FFFFFF"/>
        </a:lt2>
        <a:accent1>
          <a:srgbClr val="8982A4"/>
        </a:accent1>
        <a:accent2>
          <a:srgbClr val="9C62CC"/>
        </a:accent2>
        <a:accent3>
          <a:srgbClr val="C0C0D2"/>
        </a:accent3>
        <a:accent4>
          <a:srgbClr val="DADADA"/>
        </a:accent4>
        <a:accent5>
          <a:srgbClr val="C4C1CF"/>
        </a:accent5>
        <a:accent6>
          <a:srgbClr val="8D58B9"/>
        </a:accent6>
        <a:hlink>
          <a:srgbClr val="FDE065"/>
        </a:hlink>
        <a:folHlink>
          <a:srgbClr val="FFFF99"/>
        </a:folHlink>
      </a:clrScheme>
      <a:clrMap bg1="dk2" tx1="lt1" bg2="dk1" tx2="lt2" accent1="accent1" accent2="accent2" accent3="accent3" accent4="accent4" accent5="accent5" accent6="accent6" hlink="hlink" folHlink="folHlink"/>
    </a:extraClrScheme>
    <a:extraClrScheme>
      <a:clrScheme name="Default Design 6">
        <a:dk1>
          <a:srgbClr val="989400"/>
        </a:dk1>
        <a:lt1>
          <a:srgbClr val="FF9900"/>
        </a:lt1>
        <a:dk2>
          <a:srgbClr val="DFD293"/>
        </a:dk2>
        <a:lt2>
          <a:srgbClr val="5C1F00"/>
        </a:lt2>
        <a:accent1>
          <a:srgbClr val="FFCC00"/>
        </a:accent1>
        <a:accent2>
          <a:srgbClr val="BE7960"/>
        </a:accent2>
        <a:accent3>
          <a:srgbClr val="FFCAAA"/>
        </a:accent3>
        <a:accent4>
          <a:srgbClr val="817E00"/>
        </a:accent4>
        <a:accent5>
          <a:srgbClr val="FFE2AA"/>
        </a:accent5>
        <a:accent6>
          <a:srgbClr val="AC6D56"/>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Default Design 7">
        <a:dk1>
          <a:srgbClr val="005A58"/>
        </a:dk1>
        <a:lt1>
          <a:srgbClr val="FFFFCC"/>
        </a:lt1>
        <a:dk2>
          <a:srgbClr val="008080"/>
        </a:dk2>
        <a:lt2>
          <a:srgbClr val="FFFF99"/>
        </a:lt2>
        <a:accent1>
          <a:srgbClr val="006462"/>
        </a:accent1>
        <a:accent2>
          <a:srgbClr val="6D6FC7"/>
        </a:accent2>
        <a:accent3>
          <a:srgbClr val="AAC0C0"/>
        </a:accent3>
        <a:accent4>
          <a:srgbClr val="DADAAE"/>
        </a:accent4>
        <a:accent5>
          <a:srgbClr val="AAB8B7"/>
        </a:accent5>
        <a:accent6>
          <a:srgbClr val="6264B4"/>
        </a:accent6>
        <a:hlink>
          <a:srgbClr val="CCCC00"/>
        </a:hlink>
        <a:folHlink>
          <a:srgbClr val="FFCC66"/>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DFFCD"/>
        </a:lt1>
        <a:dk2>
          <a:srgbClr val="0066CC"/>
        </a:dk2>
        <a:lt2>
          <a:srgbClr val="CCFFFF"/>
        </a:lt2>
        <a:accent1>
          <a:srgbClr val="3366CC"/>
        </a:accent1>
        <a:accent2>
          <a:srgbClr val="00B000"/>
        </a:accent2>
        <a:accent3>
          <a:srgbClr val="AAB8E2"/>
        </a:accent3>
        <a:accent4>
          <a:srgbClr val="D8DAAF"/>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E2A700"/>
        </a:lt1>
        <a:dk2>
          <a:srgbClr val="808000"/>
        </a:dk2>
        <a:lt2>
          <a:srgbClr val="E3EBF1"/>
        </a:lt2>
        <a:accent1>
          <a:srgbClr val="767300"/>
        </a:accent1>
        <a:accent2>
          <a:srgbClr val="468A4B"/>
        </a:accent2>
        <a:accent3>
          <a:srgbClr val="C0C0AA"/>
        </a:accent3>
        <a:accent4>
          <a:srgbClr val="C18E00"/>
        </a:accent4>
        <a:accent5>
          <a:srgbClr val="BDBCAA"/>
        </a:accent5>
        <a:accent6>
          <a:srgbClr val="3F7D43"/>
        </a:accent6>
        <a:hlink>
          <a:srgbClr val="CC9900"/>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669900"/>
        </a:dk1>
        <a:lt1>
          <a:srgbClr val="FFFFAD"/>
        </a:lt1>
        <a:dk2>
          <a:srgbClr val="666699"/>
        </a:dk2>
        <a:lt2>
          <a:srgbClr val="808080"/>
        </a:lt2>
        <a:accent1>
          <a:srgbClr val="F9FECE"/>
        </a:accent1>
        <a:accent2>
          <a:srgbClr val="CCC200"/>
        </a:accent2>
        <a:accent3>
          <a:srgbClr val="FFFFD3"/>
        </a:accent3>
        <a:accent4>
          <a:srgbClr val="568200"/>
        </a:accent4>
        <a:accent5>
          <a:srgbClr val="FBFEE3"/>
        </a:accent5>
        <a:accent6>
          <a:srgbClr val="B9B000"/>
        </a:accent6>
        <a:hlink>
          <a:srgbClr val="0099CC"/>
        </a:hlink>
        <a:folHlink>
          <a:srgbClr val="AF67FF"/>
        </a:folHlink>
      </a:clrScheme>
      <a:clrMap bg1="lt1" tx1="dk1" bg2="lt2" tx2="dk2" accent1="accent1" accent2="accent2" accent3="accent3" accent4="accent4" accent5="accent5" accent6="accent6" hlink="hlink" folHlink="folHlink"/>
    </a:extraClrScheme>
    <a:extraClrScheme>
      <a:clrScheme name="Default Design 11">
        <a:dk1>
          <a:srgbClr val="FEF3D8"/>
        </a:dk1>
        <a:lt1>
          <a:srgbClr val="FCF9E2"/>
        </a:lt1>
        <a:dk2>
          <a:srgbClr val="808000"/>
        </a:dk2>
        <a:lt2>
          <a:srgbClr val="969696"/>
        </a:lt2>
        <a:accent1>
          <a:srgbClr val="C7AD2D"/>
        </a:accent1>
        <a:accent2>
          <a:srgbClr val="8DC6FF"/>
        </a:accent2>
        <a:accent3>
          <a:srgbClr val="FDFBEE"/>
        </a:accent3>
        <a:accent4>
          <a:srgbClr val="D9D0B8"/>
        </a:accent4>
        <a:accent5>
          <a:srgbClr val="E0D3AD"/>
        </a:accent5>
        <a:accent6>
          <a:srgbClr val="7FB3E7"/>
        </a:accent6>
        <a:hlink>
          <a:srgbClr val="0066CC"/>
        </a:hlink>
        <a:folHlink>
          <a:srgbClr val="768D01"/>
        </a:folHlink>
      </a:clrScheme>
      <a:clrMap bg1="lt1" tx1="dk1" bg2="lt2" tx2="dk2" accent1="accent1" accent2="accent2" accent3="accent3" accent4="accent4" accent5="accent5" accent6="accent6" hlink="hlink" folHlink="folHlink"/>
    </a:extraClrScheme>
    <a:extraClrScheme>
      <a:clrScheme name="Default Design 12">
        <a:dk1>
          <a:srgbClr val="CC9900"/>
        </a:dk1>
        <a:lt1>
          <a:srgbClr val="FFF9CF"/>
        </a:lt1>
        <a:dk2>
          <a:srgbClr val="996600"/>
        </a:dk2>
        <a:lt2>
          <a:srgbClr val="808080"/>
        </a:lt2>
        <a:accent1>
          <a:srgbClr val="E9E3B7"/>
        </a:accent1>
        <a:accent2>
          <a:srgbClr val="333399"/>
        </a:accent2>
        <a:accent3>
          <a:srgbClr val="FFFBE4"/>
        </a:accent3>
        <a:accent4>
          <a:srgbClr val="AE8200"/>
        </a:accent4>
        <a:accent5>
          <a:srgbClr val="F2EFD8"/>
        </a:accent5>
        <a:accent6>
          <a:srgbClr val="2D2D8A"/>
        </a:accent6>
        <a:hlink>
          <a:srgbClr val="009999"/>
        </a:hlink>
        <a:folHlink>
          <a:srgbClr val="66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chapter_2</Template>
  <TotalTime>9</TotalTime>
  <Words>1334</Words>
  <Application>Microsoft Office PowerPoint</Application>
  <PresentationFormat>On-screen Show (4:3)</PresentationFormat>
  <Paragraphs>92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chapter_2</vt:lpstr>
      <vt:lpstr>Ch. 6: Societal Influences on Children and Families</vt:lpstr>
      <vt:lpstr>Learning Outcomes</vt:lpstr>
      <vt:lpstr>Socialization and the Family </vt:lpstr>
      <vt:lpstr>Socialization and the Family (Cont.) </vt:lpstr>
      <vt:lpstr>Issues of Bias</vt:lpstr>
      <vt:lpstr>Issues of Bias (cont.)</vt:lpstr>
      <vt:lpstr>Issues of Bias (cont.)</vt:lpstr>
      <vt:lpstr>Issues of Bias (cont.)</vt:lpstr>
      <vt:lpstr>Schools as Socializing Agents</vt:lpstr>
      <vt:lpstr>Schools as Socializing Agents (cont.)</vt:lpstr>
      <vt:lpstr>Schools as Socializing Agents (cont.)</vt:lpstr>
      <vt:lpstr>Schools as Socializing Agents (cont.)</vt:lpstr>
      <vt:lpstr>Schools as Socializing Agents (cont.)</vt:lpstr>
      <vt:lpstr>Schools as Socializing Agents (cont.)</vt:lpstr>
      <vt:lpstr>The peer group as an agent of socialization</vt:lpstr>
      <vt:lpstr>The peer group as an agent of socialization (cont.)</vt:lpstr>
      <vt:lpstr>The peer group as an agent of socialization</vt:lpstr>
      <vt:lpstr>Functions of the Peer Group</vt:lpstr>
      <vt:lpstr>Functions of the Peer Group (cont.)</vt:lpstr>
      <vt:lpstr>The media and Technology as an influence on socialization</vt:lpstr>
      <vt:lpstr>The media and Technology as an influence on socialization (cont.)</vt:lpstr>
      <vt:lpstr>The media and Technology as an influence on socialization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2: Societal Influences on Children and Families</dc:title>
  <dc:creator>smithmh</dc:creator>
  <cp:lastModifiedBy>smithmh</cp:lastModifiedBy>
  <cp:revision>2</cp:revision>
  <cp:lastPrinted>1601-01-01T00:00:00Z</cp:lastPrinted>
  <dcterms:created xsi:type="dcterms:W3CDTF">2017-11-17T05:01:44Z</dcterms:created>
  <dcterms:modified xsi:type="dcterms:W3CDTF">2017-12-21T17:32:03Z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TC010721251033</vt:lpwstr>
  </property>
</Properties>
</file>