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5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55013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" name="Shape 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1588" y="6396037"/>
            <a:ext cx="1533524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Shape 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3175" y="6410325"/>
            <a:ext cx="1766888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Shape 21"/>
          <p:cNvSpPr/>
          <p:nvPr/>
        </p:nvSpPr>
        <p:spPr>
          <a:xfrm>
            <a:off x="3175" y="0"/>
            <a:ext cx="9140825" cy="16001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Child, Family, and Community: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125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Family-Centered Early Care and Education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125"/>
              </a:spcBef>
              <a:spcAft>
                <a:spcPts val="0"/>
              </a:spcAft>
              <a:buSzPct val="25000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en-US" sz="2400" b="0" i="0" u="none" strike="noStrike" cap="none" baseline="30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th</a:t>
            </a:r>
            <a:r>
              <a:rPr lang="en-US" sz="24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 Edition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125"/>
              </a:spcBef>
              <a:spcAft>
                <a:spcPts val="0"/>
              </a:spcAft>
              <a:buSzPct val="25000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Janet Gonzalez-Mena</a:t>
            </a:r>
          </a:p>
        </p:txBody>
      </p:sp>
      <p:sp>
        <p:nvSpPr>
          <p:cNvPr id="22" name="Shape 22"/>
          <p:cNvSpPr txBox="1"/>
          <p:nvPr/>
        </p:nvSpPr>
        <p:spPr>
          <a:xfrm>
            <a:off x="2019300" y="6434137"/>
            <a:ext cx="50291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Copyright © 2017, 2013, 2009 by Pearson Education, Inc. All Rights Reserved</a:t>
            </a:r>
          </a:p>
        </p:txBody>
      </p:sp>
      <p:sp>
        <p:nvSpPr>
          <p:cNvPr id="23" name="Shape 23"/>
          <p:cNvSpPr/>
          <p:nvPr/>
        </p:nvSpPr>
        <p:spPr>
          <a:xfrm>
            <a:off x="2819400" y="1295400"/>
            <a:ext cx="3429000" cy="22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5486400"/>
            <a:ext cx="82296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085850" marR="0" lvl="2" indent="-82550" algn="l" rtl="0">
              <a:spcBef>
                <a:spcPts val="48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428750" marR="0" lvl="3" indent="-107950" algn="l" rtl="0">
              <a:spcBef>
                <a:spcPts val="40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771650" marR="0" lvl="4" indent="-107950" algn="l" rtl="0">
              <a:spcBef>
                <a:spcPts val="40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Merriweather Sans"/>
              <a:buChar char="-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rgbClr val="214C90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rgbClr val="1191D0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rgbClr val="B2D233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rgbClr val="1191D0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rgbClr val="B2D233"/>
              </a:buClr>
              <a:buFont typeface="Merriweather San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rgbClr val="214C90"/>
              </a:buClr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rgbClr val="B2D23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rgbClr val="1191D0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rgbClr val="B2D233"/>
              </a:buClr>
              <a:buFont typeface="Merriweather San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rgbClr val="214C90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rgbClr val="1191D0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rgbClr val="B2D233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rgbClr val="1191D0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rgbClr val="B2D233"/>
              </a:buClr>
              <a:buFont typeface="Merriweather San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52400" algn="l" rtl="0">
              <a:spcBef>
                <a:spcPts val="60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  <a:defRPr sz="3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085850" marR="0" lvl="2" indent="-69850" algn="l" rtl="0">
              <a:spcBef>
                <a:spcPts val="52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428750" marR="0" lvl="3" indent="-82550" algn="l" rtl="0">
              <a:spcBef>
                <a:spcPts val="48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771650" marR="0" lvl="4" indent="-95250" algn="l" rtl="0">
              <a:spcBef>
                <a:spcPts val="44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Merriweather Sans"/>
              <a:buChar char="-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 rot="5400000">
            <a:off x="4938712" y="1920875"/>
            <a:ext cx="6126163" cy="2284412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92099" y="-288925"/>
            <a:ext cx="6126163" cy="67040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52400" algn="l" rtl="0">
              <a:spcBef>
                <a:spcPts val="60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  <a:defRPr sz="3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085850" marR="0" lvl="2" indent="-69850" algn="l" rtl="0">
              <a:spcBef>
                <a:spcPts val="52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428750" marR="0" lvl="3" indent="-82550" algn="l" rtl="0">
              <a:spcBef>
                <a:spcPts val="48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771650" marR="0" lvl="4" indent="-95250" algn="l" rtl="0">
              <a:spcBef>
                <a:spcPts val="44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Merriweather Sans"/>
              <a:buChar char="-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00"/>
              </a:spcBef>
              <a:spcAft>
                <a:spcPts val="0"/>
              </a:spcAft>
              <a:buClr>
                <a:srgbClr val="214C90"/>
              </a:buClr>
              <a:buFont typeface="Times New Roman"/>
              <a:buNone/>
              <a:defRPr sz="30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Font typeface="Noto Sans Symbols"/>
              <a:buNone/>
              <a:defRPr sz="2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ctr" rtl="0">
              <a:spcBef>
                <a:spcPts val="520"/>
              </a:spcBef>
              <a:spcAft>
                <a:spcPts val="0"/>
              </a:spcAft>
              <a:buClr>
                <a:srgbClr val="B2D233"/>
              </a:buClr>
              <a:buFont typeface="Arial"/>
              <a:buNone/>
              <a:defRPr sz="2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ctr" rtl="0">
              <a:spcBef>
                <a:spcPts val="480"/>
              </a:spcBef>
              <a:spcAft>
                <a:spcPts val="0"/>
              </a:spcAft>
              <a:buClr>
                <a:srgbClr val="1191D0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ctr" rtl="0">
              <a:spcBef>
                <a:spcPts val="440"/>
              </a:spcBef>
              <a:spcAft>
                <a:spcPts val="0"/>
              </a:spcAft>
              <a:buClr>
                <a:srgbClr val="B2D233"/>
              </a:buClr>
              <a:buFont typeface="Merriweather Sans"/>
              <a:buNone/>
              <a:defRPr sz="2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52400" algn="l" rtl="0">
              <a:spcBef>
                <a:spcPts val="60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  <a:defRPr sz="3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085850" marR="0" lvl="2" indent="-69850" algn="l" rtl="0">
              <a:spcBef>
                <a:spcPts val="52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428750" marR="0" lvl="3" indent="-82550" algn="l" rtl="0">
              <a:spcBef>
                <a:spcPts val="48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771650" marR="0" lvl="4" indent="-95250" algn="l" rtl="0">
              <a:spcBef>
                <a:spcPts val="44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Merriweather Sans"/>
              <a:buChar char="-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Merriweather Sans"/>
              <a:buChar char="-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Merriweather Sans"/>
              <a:buChar char="-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14350" marR="0" lvl="0" indent="-349250" algn="l" rtl="0">
              <a:spcBef>
                <a:spcPts val="52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Arial"/>
              <a:buAutoNum type="arabicPeriod"/>
              <a:defRPr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085850" marR="0" lvl="2" indent="-69850" algn="l" rtl="0">
              <a:spcBef>
                <a:spcPts val="52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428750" marR="0" lvl="3" indent="-82550" algn="l" rtl="0">
              <a:spcBef>
                <a:spcPts val="48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771650" marR="0" lvl="4" indent="-95250" algn="l" rtl="0">
              <a:spcBef>
                <a:spcPts val="44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Merriweather Sans"/>
              <a:buChar char="-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20650" algn="l" rtl="0">
              <a:spcBef>
                <a:spcPts val="52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  <a:defRPr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085850" marR="0" lvl="2" indent="-82550" algn="l" rtl="0">
              <a:spcBef>
                <a:spcPts val="48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428750" marR="0" lvl="3" indent="-95250" algn="l" rtl="0">
              <a:spcBef>
                <a:spcPts val="44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771650" marR="0" lvl="4" indent="-107950" algn="l" rtl="0">
              <a:spcBef>
                <a:spcPts val="40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Merriweather Sans"/>
              <a:buChar char="-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7496C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5761037"/>
            <a:ext cx="8229600" cy="5635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marR="0" lvl="0" indent="-12700" algn="ctr" rtl="0">
              <a:spcBef>
                <a:spcPts val="280"/>
              </a:spcBef>
              <a:spcAft>
                <a:spcPts val="0"/>
              </a:spcAft>
              <a:buClr>
                <a:srgbClr val="214C90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285750" algn="ctr" rtl="0">
              <a:spcBef>
                <a:spcPts val="280"/>
              </a:spcBef>
              <a:spcAft>
                <a:spcPts val="0"/>
              </a:spcAft>
              <a:buClr>
                <a:srgbClr val="1191D0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085850" marR="0" lvl="2" indent="-234950" algn="ctr" rtl="0">
              <a:spcBef>
                <a:spcPts val="280"/>
              </a:spcBef>
              <a:spcAft>
                <a:spcPts val="0"/>
              </a:spcAft>
              <a:buClr>
                <a:srgbClr val="B2D233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428750" marR="0" lvl="3" indent="-234950" algn="ctr" rtl="0">
              <a:spcBef>
                <a:spcPts val="280"/>
              </a:spcBef>
              <a:spcAft>
                <a:spcPts val="0"/>
              </a:spcAft>
              <a:buClr>
                <a:srgbClr val="1191D0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771650" marR="0" lvl="4" indent="-234950" algn="ctr" rtl="0">
              <a:spcBef>
                <a:spcPts val="280"/>
              </a:spcBef>
              <a:spcAft>
                <a:spcPts val="0"/>
              </a:spcAft>
              <a:buClr>
                <a:srgbClr val="B2D233"/>
              </a:buClr>
              <a:buFont typeface="Merriweather Sans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722312" y="2066925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1191D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722312" y="3452812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rgbClr val="1191D0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rgbClr val="B2D23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rgbClr val="1191D0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rgbClr val="B2D233"/>
              </a:buClr>
              <a:buFont typeface="Merriweather Sans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214C90"/>
              </a:buClr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rgbClr val="1191D0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rgbClr val="B2D233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rgbClr val="1191D0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rgbClr val="B2D233"/>
              </a:buClr>
              <a:buFont typeface="Merriweather San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Merriweather Sans"/>
              <a:buChar char="-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214C90"/>
              </a:buClr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rgbClr val="1191D0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rgbClr val="B2D233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rgbClr val="1191D0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rgbClr val="B2D233"/>
              </a:buClr>
              <a:buFont typeface="Merriweather San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Merriweather Sans"/>
              <a:buChar char="-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52400" algn="l" rtl="0">
              <a:spcBef>
                <a:spcPts val="60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  <a:defRPr sz="3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085850" marR="0" lvl="2" indent="-69850" algn="l" rtl="0">
              <a:spcBef>
                <a:spcPts val="52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428750" marR="0" lvl="3" indent="-82550" algn="l" rtl="0">
              <a:spcBef>
                <a:spcPts val="48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771650" marR="0" lvl="4" indent="-95250" algn="l" rtl="0">
              <a:spcBef>
                <a:spcPts val="44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Merriweather Sans"/>
              <a:buChar char="-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" name="Shape 13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621588" y="6400800"/>
            <a:ext cx="1533524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Shape 14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hape 15"/>
          <p:cNvSpPr txBox="1"/>
          <p:nvPr/>
        </p:nvSpPr>
        <p:spPr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 b="0" i="1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Child, Family, and Community: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 b="0" i="1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Family-Centered Early Care and Education, 7e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Janet Gonzalez-Mena</a:t>
            </a:r>
          </a:p>
        </p:txBody>
      </p:sp>
      <p:sp>
        <p:nvSpPr>
          <p:cNvPr id="16" name="Shape 16"/>
          <p:cNvSpPr txBox="1"/>
          <p:nvPr/>
        </p:nvSpPr>
        <p:spPr>
          <a:xfrm>
            <a:off x="4495800" y="6400800"/>
            <a:ext cx="3276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Copyright © 2017, 2013, 2009 by Pearson Education, Inc.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All Rights Reserved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4724400" y="2286000"/>
            <a:ext cx="3809999" cy="152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Chapter 8: Working with Families on Guidance Issues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4419600" y="3962400"/>
            <a:ext cx="4419599" cy="2209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4C90"/>
              </a:buClr>
              <a:buFont typeface="Times New Roman"/>
              <a:buNone/>
            </a:pPr>
            <a:endParaRPr sz="16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214C90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Dr. </a:t>
            </a:r>
            <a:r>
              <a:rPr lang="en-US" sz="2400" b="0" i="0" u="none" strike="noStrike" cap="none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Smith</a:t>
            </a:r>
            <a:endParaRPr lang="en-US" sz="24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83" name="Shape 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" y="1800225"/>
            <a:ext cx="3535362" cy="4371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Problems with Using Punishment to Teach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Negativity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Spirit of Retaliations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Vicious Circle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Prevents the building of good relationship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Teachable moment is lost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Guidance as Responding to Unacceptable Behavior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Do not use negative approaches.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Children who feel bad about themselves are less likely to behave in acceptable ways.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Rule by fear/damage relationships.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Use: </a:t>
            </a:r>
            <a:r>
              <a:rPr lang="en-US" sz="28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 seven effective and healthy ways to respond to unacceptable behavior.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For Discussion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How do you feel about using the word guidance instead of discipline? What associations do you have with each word? 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Get a talk partner and discuss.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7620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Learning Outcomes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 this chapter you will learn to…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Examine discipline, authority and cultural differences.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Articulate discussing preventive measures with parents. 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Explain guidance as responding to unacceptable behavior.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Working with Families around Behavior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Working with families around the behavior of their children. 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250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body" idx="2"/>
          </p:nvPr>
        </p:nvSpPr>
        <p:spPr>
          <a:xfrm>
            <a:off x="4495800" y="1600200"/>
            <a:ext cx="44195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Emotions attached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Adults own childhood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Cultural differences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Approaches 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250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Guidance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When adults guide children in loving ways, children perceive the adults’ caring motives.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Security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Protection, 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Safety </a:t>
            </a:r>
          </a:p>
          <a:p>
            <a:pPr marL="342900" marR="0" lvl="2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Advocates children’s rights.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2275" y="1706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Effective Guidance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463550" algn="l" rtl="0">
              <a:spcBef>
                <a:spcPts val="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Guidance(ultimate goal)</a:t>
            </a:r>
          </a:p>
          <a:p>
            <a:pPr marL="914400" marR="0" lvl="1" indent="-45720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Produce well-balanced people who can guide their own behavior.</a:t>
            </a:r>
          </a:p>
          <a:p>
            <a:pPr marL="914400" marR="0" lvl="1" indent="-45720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Support move toward self-actualization.</a:t>
            </a:r>
          </a:p>
          <a:p>
            <a:pPr marL="857250" marR="0" lvl="2" indent="-6350" algn="l" rtl="0">
              <a:spcBef>
                <a:spcPts val="560"/>
              </a:spcBef>
              <a:spcAft>
                <a:spcPts val="0"/>
              </a:spcAft>
              <a:buClr>
                <a:srgbClr val="B2D233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250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A Dynamic Theoretical View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09600" y="16764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463550" algn="l" rtl="0">
              <a:spcBef>
                <a:spcPts val="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Behavior is the result of the interplay of the child (and his or her individual genetic makeup) with:</a:t>
            </a:r>
          </a:p>
          <a:p>
            <a:pPr marL="914400" marR="0" lvl="1" indent="-457200" algn="l" rtl="0">
              <a:spcBef>
                <a:spcPts val="52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Culture</a:t>
            </a:r>
          </a:p>
          <a:p>
            <a:pPr marL="914400" marR="0" lvl="1" indent="-457200" algn="l" rtl="0">
              <a:spcBef>
                <a:spcPts val="52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Developmental stage</a:t>
            </a:r>
          </a:p>
          <a:p>
            <a:pPr marL="914400" marR="0" lvl="1" indent="-457200" algn="l" rtl="0">
              <a:spcBef>
                <a:spcPts val="52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Environmental input</a:t>
            </a:r>
          </a:p>
          <a:p>
            <a:pPr marL="914400" marR="0" lvl="1" indent="-457200" algn="l" rtl="0">
              <a:spcBef>
                <a:spcPts val="52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Natural inclination to imitate or model after others </a:t>
            </a:r>
          </a:p>
          <a:p>
            <a:pPr marL="1600200" marR="0" lvl="3" indent="-457200" algn="l" rtl="0">
              <a:spcBef>
                <a:spcPts val="48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1" indent="0" algn="l" rtl="0">
              <a:spcBef>
                <a:spcPts val="480"/>
              </a:spcBef>
              <a:spcAft>
                <a:spcPts val="0"/>
              </a:spcAft>
              <a:buClr>
                <a:srgbClr val="1191D0"/>
              </a:buClr>
              <a:buSzPct val="2500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</a:p>
          <a:p>
            <a:pPr marL="457200" marR="0" lvl="1" indent="0" algn="l" rtl="0">
              <a:spcBef>
                <a:spcPts val="480"/>
              </a:spcBef>
              <a:spcAft>
                <a:spcPts val="0"/>
              </a:spcAft>
              <a:buClr>
                <a:srgbClr val="1191D0"/>
              </a:buClr>
              <a:buSzPct val="2500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Discipline, Authority, and Cultural Differences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Why did the experts want to change the word discipline to guidance?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/>
              <a:t>Some people interpret </a:t>
            </a:r>
            <a:r>
              <a:rPr lang="en-US" i="1"/>
              <a:t>d</a:t>
            </a:r>
            <a:r>
              <a:rPr lang="en-US" sz="28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iscipline</a:t>
            </a: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/>
              <a:t>as</a:t>
            </a: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punishment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Punishment means pain/humiliation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i="1"/>
              <a:t>Discipline</a:t>
            </a:r>
            <a:r>
              <a:rPr lang="en-US"/>
              <a:t> c</a:t>
            </a: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 also mean </a:t>
            </a:r>
            <a:r>
              <a:rPr lang="en-US" sz="28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to follow</a:t>
            </a: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/>
              <a:t>or to be</a:t>
            </a: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guid</a:t>
            </a:r>
            <a:r>
              <a:rPr lang="en-US"/>
              <a:t>ed, as in </a:t>
            </a:r>
            <a:r>
              <a:rPr lang="en-US" i="1"/>
              <a:t>guidance</a:t>
            </a:r>
            <a:r>
              <a:rPr lang="en-US"/>
              <a:t> 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Discipline as managing behavior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0" y="3411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Goals of Discipline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Inner Controls versus External Locus of Control: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Cultural emphasis (individuality or independence).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Family priority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Discipline approaches (Teachers versus Family)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Stereotyping behavior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Differing ideas about authority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Teaching Self-Regulation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Self-regulate, which can be defined as the ability to monitor and manage oneself, includes: 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1909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Handling feelings, 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Managing own thinking and behavior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Self-regulation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Co-regulation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tt_design">
  <a:themeElements>
    <a:clrScheme name="Custom 8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232C8"/>
      </a:hlink>
      <a:folHlink>
        <a:srgbClr val="9632C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</Words>
  <Application>Microsoft Office PowerPoint</Application>
  <PresentationFormat>On-screen Show (4:3)</PresentationFormat>
  <Paragraphs>67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mott_design</vt:lpstr>
      <vt:lpstr>PowerPoint Presentation</vt:lpstr>
      <vt:lpstr>Learning Outcomes</vt:lpstr>
      <vt:lpstr>Working with Families around Behavior</vt:lpstr>
      <vt:lpstr>Guidance</vt:lpstr>
      <vt:lpstr>Effective Guidance</vt:lpstr>
      <vt:lpstr>A Dynamic Theoretical View</vt:lpstr>
      <vt:lpstr>Discipline, Authority, and Cultural Differences</vt:lpstr>
      <vt:lpstr>Goals of Discipline</vt:lpstr>
      <vt:lpstr>Teaching Self-Regulation</vt:lpstr>
      <vt:lpstr>Problems with Using Punishment to Teach</vt:lpstr>
      <vt:lpstr>Guidance as Responding to Unacceptable Behavior</vt:lpstr>
      <vt:lpstr>For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smithmh</dc:creator>
  <cp:lastModifiedBy>smithmh</cp:lastModifiedBy>
  <cp:revision>1</cp:revision>
  <dcterms:modified xsi:type="dcterms:W3CDTF">2017-12-21T17:49:46Z</dcterms:modified>
</cp:coreProperties>
</file>