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9" r:id="rId4"/>
    <p:sldId id="260" r:id="rId5"/>
    <p:sldId id="264" r:id="rId6"/>
    <p:sldId id="263" r:id="rId7"/>
    <p:sldId id="262" r:id="rId8"/>
    <p:sldId id="261" r:id="rId9"/>
    <p:sldId id="269" r:id="rId10"/>
    <p:sldId id="270" r:id="rId11"/>
    <p:sldId id="271" r:id="rId12"/>
    <p:sldId id="273" r:id="rId13"/>
    <p:sldId id="275" r:id="rId14"/>
    <p:sldId id="276" r:id="rId15"/>
    <p:sldId id="277" r:id="rId16"/>
    <p:sldId id="278" r:id="rId17"/>
    <p:sldId id="279" r:id="rId18"/>
    <p:sldId id="280"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12/21/2017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9</a:t>
            </a:r>
            <a:br>
              <a:rPr lang="en-US" dirty="0" smtClean="0"/>
            </a:br>
            <a:r>
              <a:rPr lang="en-US" dirty="0" smtClean="0"/>
              <a:t>Working with Families on Addressing Feelings and Problem Solving </a:t>
            </a:r>
            <a:endParaRPr lang="en-US" dirty="0"/>
          </a:p>
        </p:txBody>
      </p:sp>
      <p:sp>
        <p:nvSpPr>
          <p:cNvPr id="3" name="Subtitle 2"/>
          <p:cNvSpPr>
            <a:spLocks noGrp="1"/>
          </p:cNvSpPr>
          <p:nvPr>
            <p:ph type="subTitle" idx="1"/>
          </p:nvPr>
        </p:nvSpPr>
        <p:spPr/>
        <p:txBody>
          <a:bodyPr/>
          <a:lstStyle/>
          <a:p>
            <a:r>
              <a:rPr lang="en-US" dirty="0" smtClean="0"/>
              <a:t>CD 11</a:t>
            </a:r>
          </a:p>
          <a:p>
            <a:r>
              <a:rPr lang="en-US" dirty="0" smtClean="0"/>
              <a:t>Dr. </a:t>
            </a:r>
            <a:r>
              <a:rPr lang="en-US" smtClean="0"/>
              <a:t>Smith</a:t>
            </a:r>
            <a:endParaRPr lang="en-US" dirty="0"/>
          </a:p>
        </p:txBody>
      </p:sp>
    </p:spTree>
    <p:extLst>
      <p:ext uri="{BB962C8B-B14F-4D97-AF65-F5344CB8AC3E}">
        <p14:creationId xmlns:p14="http://schemas.microsoft.com/office/powerpoint/2010/main" val="708805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normAutofit/>
          </a:bodyPr>
          <a:lstStyle/>
          <a:p>
            <a:pPr lvl="1"/>
            <a:endParaRPr lang="en-US" dirty="0" smtClean="0"/>
          </a:p>
          <a:p>
            <a:r>
              <a:rPr lang="en-US" dirty="0" smtClean="0"/>
              <a:t>In spite of cultural differences in how you teach children to express feelings, it is important that children be allowed to feel them.</a:t>
            </a:r>
          </a:p>
          <a:p>
            <a:r>
              <a:rPr lang="en-US" dirty="0" smtClean="0"/>
              <a:t>The first two years of life are important in socializing a child to feel or not feel. </a:t>
            </a:r>
          </a:p>
          <a:p>
            <a:r>
              <a:rPr lang="en-US" dirty="0" smtClean="0"/>
              <a:t>Children suffer when adults refuse to accept their feelings.</a:t>
            </a:r>
          </a:p>
          <a:p>
            <a:r>
              <a:rPr lang="en-US" dirty="0" smtClean="0"/>
              <a:t>Feelings are important to spontaneity, to being in touch with one’s experience, and to mental health.</a:t>
            </a:r>
          </a:p>
          <a:p>
            <a:r>
              <a:rPr lang="en-US" dirty="0" smtClean="0"/>
              <a:t>We need our feelings-all of them-to develop in healthy ways.  </a:t>
            </a:r>
            <a:endParaRPr lang="en-US" dirty="0"/>
          </a:p>
        </p:txBody>
      </p:sp>
      <p:sp>
        <p:nvSpPr>
          <p:cNvPr id="3" name="Title 2"/>
          <p:cNvSpPr>
            <a:spLocks noGrp="1"/>
          </p:cNvSpPr>
          <p:nvPr>
            <p:ph type="title"/>
          </p:nvPr>
        </p:nvSpPr>
        <p:spPr/>
        <p:txBody>
          <a:bodyPr>
            <a:normAutofit fontScale="90000"/>
          </a:bodyPr>
          <a:lstStyle/>
          <a:p>
            <a:r>
              <a:rPr lang="en-US" dirty="0" smtClean="0"/>
              <a:t>The importance of Accepting Feelings</a:t>
            </a:r>
            <a:endParaRPr lang="en-US" dirty="0"/>
          </a:p>
        </p:txBody>
      </p:sp>
    </p:spTree>
    <p:extLst>
      <p:ext uri="{BB962C8B-B14F-4D97-AF65-F5344CB8AC3E}">
        <p14:creationId xmlns:p14="http://schemas.microsoft.com/office/powerpoint/2010/main" val="4245497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normAutofit/>
          </a:bodyPr>
          <a:lstStyle/>
          <a:p>
            <a:pPr lvl="1"/>
            <a:endParaRPr lang="en-US" dirty="0" smtClean="0"/>
          </a:p>
          <a:p>
            <a:r>
              <a:rPr lang="en-US" dirty="0" smtClean="0"/>
              <a:t>Acceptable expression of feelings is culturally determined.</a:t>
            </a:r>
          </a:p>
          <a:p>
            <a:r>
              <a:rPr lang="en-US" dirty="0" smtClean="0"/>
              <a:t>It is never inappropriate to feel whatever one feels.</a:t>
            </a:r>
          </a:p>
          <a:p>
            <a:r>
              <a:rPr lang="en-US" dirty="0" smtClean="0"/>
              <a:t>Maturity is in part determined by being able to make good decisions in this area. </a:t>
            </a:r>
          </a:p>
          <a:p>
            <a:r>
              <a:rPr lang="en-US" dirty="0" smtClean="0"/>
              <a:t>Deciding when to act on feelings also takes some maturity.</a:t>
            </a:r>
          </a:p>
          <a:p>
            <a:r>
              <a:rPr lang="en-US" dirty="0" smtClean="0"/>
              <a:t>Many adults encourage direct verbalization and teach children how to express their feelings. </a:t>
            </a:r>
          </a:p>
          <a:p>
            <a:r>
              <a:rPr lang="en-US" dirty="0" smtClean="0"/>
              <a:t>Teaching one child to talk to another in a direct way.</a:t>
            </a:r>
          </a:p>
          <a:p>
            <a:pPr lvl="1"/>
            <a:r>
              <a:rPr lang="en-US" dirty="0" smtClean="0"/>
              <a:t>However, not everyone is comfortable with teaching children to talk so directly to adults.</a:t>
            </a:r>
            <a:endParaRPr lang="en-US" dirty="0"/>
          </a:p>
        </p:txBody>
      </p:sp>
      <p:sp>
        <p:nvSpPr>
          <p:cNvPr id="3" name="Title 2"/>
          <p:cNvSpPr>
            <a:spLocks noGrp="1"/>
          </p:cNvSpPr>
          <p:nvPr>
            <p:ph type="title"/>
          </p:nvPr>
        </p:nvSpPr>
        <p:spPr/>
        <p:txBody>
          <a:bodyPr>
            <a:normAutofit fontScale="90000"/>
          </a:bodyPr>
          <a:lstStyle/>
          <a:p>
            <a:r>
              <a:rPr lang="en-US" dirty="0" smtClean="0"/>
              <a:t>Teaching Children Healthy Expressions of Feelings</a:t>
            </a:r>
            <a:endParaRPr lang="en-US" dirty="0"/>
          </a:p>
        </p:txBody>
      </p:sp>
    </p:spTree>
    <p:extLst>
      <p:ext uri="{BB962C8B-B14F-4D97-AF65-F5344CB8AC3E}">
        <p14:creationId xmlns:p14="http://schemas.microsoft.com/office/powerpoint/2010/main" val="1977541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normAutofit/>
          </a:bodyPr>
          <a:lstStyle/>
          <a:p>
            <a:pPr lvl="1"/>
            <a:endParaRPr lang="en-US" dirty="0" smtClean="0"/>
          </a:p>
          <a:p>
            <a:r>
              <a:rPr lang="en-US" dirty="0" smtClean="0"/>
              <a:t>Developing Self-calming skills</a:t>
            </a:r>
          </a:p>
          <a:p>
            <a:pPr lvl="1"/>
            <a:r>
              <a:rPr lang="en-US" dirty="0" smtClean="0"/>
              <a:t>One of the greatest skills an adult working or living with young  children can have is the ability to calm am upset child. </a:t>
            </a:r>
          </a:p>
          <a:p>
            <a:pPr lvl="1"/>
            <a:r>
              <a:rPr lang="en-US" dirty="0" smtClean="0"/>
              <a:t>The optimum is for children to learn to calm themselves, and for that reason should respect their attempts to do so.</a:t>
            </a:r>
          </a:p>
          <a:p>
            <a:pPr lvl="1"/>
            <a:r>
              <a:rPr lang="en-US" dirty="0" smtClean="0"/>
              <a:t>If infants are to learn self-calming techniques, the adult must not jump up and respond to each little whimper or tiny demand. </a:t>
            </a:r>
          </a:p>
          <a:p>
            <a:pPr lvl="1"/>
            <a:r>
              <a:rPr lang="en-US" dirty="0" smtClean="0"/>
              <a:t>Timing is important; it takes skill to create a response gap that is just long-enough to allow children to discover ways to meet their own needs. </a:t>
            </a:r>
            <a:endParaRPr lang="en-US" dirty="0"/>
          </a:p>
        </p:txBody>
      </p:sp>
      <p:sp>
        <p:nvSpPr>
          <p:cNvPr id="3" name="Title 2"/>
          <p:cNvSpPr>
            <a:spLocks noGrp="1"/>
          </p:cNvSpPr>
          <p:nvPr>
            <p:ph type="title"/>
          </p:nvPr>
        </p:nvSpPr>
        <p:spPr/>
        <p:txBody>
          <a:bodyPr>
            <a:normAutofit fontScale="90000"/>
          </a:bodyPr>
          <a:lstStyle/>
          <a:p>
            <a:r>
              <a:rPr lang="en-US" dirty="0" smtClean="0"/>
              <a:t>Teaching children to cope with Feelings</a:t>
            </a:r>
            <a:endParaRPr lang="en-US" dirty="0"/>
          </a:p>
        </p:txBody>
      </p:sp>
    </p:spTree>
    <p:extLst>
      <p:ext uri="{BB962C8B-B14F-4D97-AF65-F5344CB8AC3E}">
        <p14:creationId xmlns:p14="http://schemas.microsoft.com/office/powerpoint/2010/main" val="641723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686799" cy="5257800"/>
          </a:xfrm>
        </p:spPr>
        <p:txBody>
          <a:bodyPr>
            <a:normAutofit/>
          </a:bodyPr>
          <a:lstStyle/>
          <a:p>
            <a:r>
              <a:rPr lang="en-US" dirty="0" smtClean="0"/>
              <a:t>Coping by Playing Pretend</a:t>
            </a:r>
          </a:p>
          <a:p>
            <a:pPr lvl="1"/>
            <a:r>
              <a:rPr lang="en-US" sz="1900" dirty="0" smtClean="0"/>
              <a:t>Playing pretend is a way that children experience feelings in a manner that they can control.</a:t>
            </a:r>
          </a:p>
          <a:p>
            <a:pPr lvl="1"/>
            <a:r>
              <a:rPr lang="en-US" sz="1900" dirty="0" smtClean="0"/>
              <a:t>In a sense, they practice emotions through playing.</a:t>
            </a:r>
          </a:p>
          <a:p>
            <a:pPr lvl="1"/>
            <a:r>
              <a:rPr lang="en-US" sz="1900" dirty="0" smtClean="0"/>
              <a:t>They’re in charge of the environment and of themselves, which puts them in a very powerful position-often the opposite of their position when they are overcome by a feeling in real life. </a:t>
            </a:r>
          </a:p>
          <a:p>
            <a:pPr lvl="1"/>
            <a:r>
              <a:rPr lang="en-US" sz="1900" dirty="0" smtClean="0"/>
              <a:t>Adults who understand how important pretend play is emotional development encourage children to engage in it. </a:t>
            </a:r>
          </a:p>
          <a:p>
            <a:pPr lvl="1"/>
            <a:r>
              <a:rPr lang="en-US" sz="1900" dirty="0" smtClean="0"/>
              <a:t>Dramatic play is “imaginative play, children symbolize and externalize their inner drama and conflicts and work through them to gain relief from pressures” (Smith, 1985).</a:t>
            </a:r>
          </a:p>
          <a:p>
            <a:pPr lvl="1"/>
            <a:r>
              <a:rPr lang="en-US" sz="1900" dirty="0" smtClean="0"/>
              <a:t>As children create their own worlds through pretend play, they gain a sense of power. They transform reality and practice through mastery over it. </a:t>
            </a:r>
          </a:p>
          <a:p>
            <a:pPr lvl="1"/>
            <a:r>
              <a:rPr lang="en-US" sz="1900" dirty="0" smtClean="0"/>
              <a:t>Children engaged in this type of paly practice negotiate and cooperation in real life and on a pretend play. </a:t>
            </a:r>
          </a:p>
        </p:txBody>
      </p:sp>
      <p:sp>
        <p:nvSpPr>
          <p:cNvPr id="3" name="Title 2"/>
          <p:cNvSpPr>
            <a:spLocks noGrp="1"/>
          </p:cNvSpPr>
          <p:nvPr>
            <p:ph type="title"/>
          </p:nvPr>
        </p:nvSpPr>
        <p:spPr/>
        <p:txBody>
          <a:bodyPr>
            <a:normAutofit fontScale="90000"/>
          </a:bodyPr>
          <a:lstStyle/>
          <a:p>
            <a:r>
              <a:rPr lang="en-US" dirty="0" smtClean="0"/>
              <a:t>Teaching children to cope with Feelings</a:t>
            </a:r>
            <a:endParaRPr lang="en-US" dirty="0"/>
          </a:p>
        </p:txBody>
      </p:sp>
    </p:spTree>
    <p:extLst>
      <p:ext uri="{BB962C8B-B14F-4D97-AF65-F5344CB8AC3E}">
        <p14:creationId xmlns:p14="http://schemas.microsoft.com/office/powerpoint/2010/main" val="3279230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normAutofit/>
          </a:bodyPr>
          <a:lstStyle/>
          <a:p>
            <a:r>
              <a:rPr lang="en-US" dirty="0" smtClean="0"/>
              <a:t>Coping with Simultaneous Feelings</a:t>
            </a:r>
          </a:p>
          <a:p>
            <a:r>
              <a:rPr lang="en-US" dirty="0" smtClean="0"/>
              <a:t>It would be easier to teach children to accept, express, and cope with their feelings if all feelings came singly. </a:t>
            </a:r>
          </a:p>
          <a:p>
            <a:pPr lvl="1"/>
            <a:r>
              <a:rPr lang="en-US" dirty="0" smtClean="0"/>
              <a:t>However, almost no feelings come as a single, pure and simple unit of emotion. </a:t>
            </a:r>
          </a:p>
          <a:p>
            <a:pPr lvl="1"/>
            <a:r>
              <a:rPr lang="en-US" dirty="0" smtClean="0"/>
              <a:t>Often, two feelings come simultaneously.</a:t>
            </a:r>
          </a:p>
          <a:p>
            <a:pPr lvl="1"/>
            <a:endParaRPr lang="en-US" dirty="0" smtClean="0"/>
          </a:p>
        </p:txBody>
      </p:sp>
      <p:sp>
        <p:nvSpPr>
          <p:cNvPr id="3" name="Title 2"/>
          <p:cNvSpPr>
            <a:spLocks noGrp="1"/>
          </p:cNvSpPr>
          <p:nvPr>
            <p:ph type="title"/>
          </p:nvPr>
        </p:nvSpPr>
        <p:spPr/>
        <p:txBody>
          <a:bodyPr>
            <a:normAutofit fontScale="90000"/>
          </a:bodyPr>
          <a:lstStyle/>
          <a:p>
            <a:r>
              <a:rPr lang="en-US" dirty="0" smtClean="0"/>
              <a:t>Teaching children to cope with Feelings</a:t>
            </a:r>
            <a:endParaRPr lang="en-US" dirty="0"/>
          </a:p>
        </p:txBody>
      </p:sp>
    </p:spTree>
    <p:extLst>
      <p:ext uri="{BB962C8B-B14F-4D97-AF65-F5344CB8AC3E}">
        <p14:creationId xmlns:p14="http://schemas.microsoft.com/office/powerpoint/2010/main" val="1708110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normAutofit/>
          </a:bodyPr>
          <a:lstStyle/>
          <a:p>
            <a:r>
              <a:rPr lang="en-US" dirty="0" smtClean="0"/>
              <a:t>Coping with Fear</a:t>
            </a:r>
          </a:p>
          <a:p>
            <a:r>
              <a:rPr lang="en-US" dirty="0" smtClean="0"/>
              <a:t>Uncomfortable as they may feel, fears are useful. </a:t>
            </a:r>
          </a:p>
          <a:p>
            <a:r>
              <a:rPr lang="en-US" dirty="0" smtClean="0"/>
              <a:t>They protect and help keep children out of danger. </a:t>
            </a:r>
          </a:p>
          <a:p>
            <a:r>
              <a:rPr lang="en-US" dirty="0" smtClean="0"/>
              <a:t>A problem is that sometimes fears get in a child’s way of fully experiencing the world. </a:t>
            </a:r>
          </a:p>
          <a:p>
            <a:pPr lvl="1"/>
            <a:r>
              <a:rPr lang="en-US" dirty="0" smtClean="0"/>
              <a:t>Adults can help children deal with fears by doing the following: (p. 229)</a:t>
            </a:r>
          </a:p>
          <a:p>
            <a:pPr lvl="2"/>
            <a:r>
              <a:rPr lang="en-US" dirty="0" smtClean="0"/>
              <a:t>Taking them seriously</a:t>
            </a:r>
          </a:p>
          <a:p>
            <a:pPr lvl="2"/>
            <a:r>
              <a:rPr lang="en-US" dirty="0" smtClean="0"/>
              <a:t>Modeling</a:t>
            </a:r>
          </a:p>
          <a:p>
            <a:pPr lvl="2"/>
            <a:r>
              <a:rPr lang="en-US" dirty="0" smtClean="0"/>
              <a:t>Playing out fears</a:t>
            </a:r>
          </a:p>
          <a:p>
            <a:pPr lvl="2"/>
            <a:endParaRPr lang="en-US" dirty="0" smtClean="0"/>
          </a:p>
        </p:txBody>
      </p:sp>
      <p:sp>
        <p:nvSpPr>
          <p:cNvPr id="3" name="Title 2"/>
          <p:cNvSpPr>
            <a:spLocks noGrp="1"/>
          </p:cNvSpPr>
          <p:nvPr>
            <p:ph type="title"/>
          </p:nvPr>
        </p:nvSpPr>
        <p:spPr/>
        <p:txBody>
          <a:bodyPr>
            <a:normAutofit fontScale="90000"/>
          </a:bodyPr>
          <a:lstStyle/>
          <a:p>
            <a:r>
              <a:rPr lang="en-US" dirty="0" smtClean="0"/>
              <a:t>Teaching children to cope with Feelings</a:t>
            </a:r>
            <a:endParaRPr lang="en-US" dirty="0"/>
          </a:p>
        </p:txBody>
      </p:sp>
    </p:spTree>
    <p:extLst>
      <p:ext uri="{BB962C8B-B14F-4D97-AF65-F5344CB8AC3E}">
        <p14:creationId xmlns:p14="http://schemas.microsoft.com/office/powerpoint/2010/main" val="1684125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normAutofit/>
          </a:bodyPr>
          <a:lstStyle/>
          <a:p>
            <a:r>
              <a:rPr lang="en-US" dirty="0" smtClean="0"/>
              <a:t>Coping with Anger</a:t>
            </a:r>
          </a:p>
          <a:p>
            <a:r>
              <a:rPr lang="en-US" dirty="0" smtClean="0"/>
              <a:t>Sometimes anger carries good, clean, strong energy.</a:t>
            </a:r>
          </a:p>
          <a:p>
            <a:r>
              <a:rPr lang="en-US" dirty="0" smtClean="0"/>
              <a:t>Children can learn to use that energy to express themselves, to protect themselves, and, when needs or wants conflict, to work toward problem-solving solutions.</a:t>
            </a:r>
          </a:p>
          <a:p>
            <a:r>
              <a:rPr lang="en-US" dirty="0" smtClean="0"/>
              <a:t>The ultimate in problem solving is when the child is able to satisfy the need, thereby eliminating the source of the anger without tearing down or intentionally hurting other people. </a:t>
            </a:r>
          </a:p>
          <a:p>
            <a:r>
              <a:rPr lang="en-US" dirty="0" smtClean="0"/>
              <a:t>Anger can give extra strength or insight on how get needs met and to aid this problem-solving.</a:t>
            </a:r>
          </a:p>
          <a:p>
            <a:pPr lvl="2"/>
            <a:endParaRPr lang="en-US" dirty="0" smtClean="0"/>
          </a:p>
        </p:txBody>
      </p:sp>
      <p:sp>
        <p:nvSpPr>
          <p:cNvPr id="3" name="Title 2"/>
          <p:cNvSpPr>
            <a:spLocks noGrp="1"/>
          </p:cNvSpPr>
          <p:nvPr>
            <p:ph type="title"/>
          </p:nvPr>
        </p:nvSpPr>
        <p:spPr/>
        <p:txBody>
          <a:bodyPr>
            <a:normAutofit fontScale="90000"/>
          </a:bodyPr>
          <a:lstStyle/>
          <a:p>
            <a:r>
              <a:rPr lang="en-US" dirty="0" smtClean="0"/>
              <a:t>Teaching children to cope with Feelings</a:t>
            </a:r>
            <a:endParaRPr lang="en-US" dirty="0"/>
          </a:p>
        </p:txBody>
      </p:sp>
    </p:spTree>
    <p:extLst>
      <p:ext uri="{BB962C8B-B14F-4D97-AF65-F5344CB8AC3E}">
        <p14:creationId xmlns:p14="http://schemas.microsoft.com/office/powerpoint/2010/main" val="1144794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normAutofit/>
          </a:bodyPr>
          <a:lstStyle/>
          <a:p>
            <a:r>
              <a:rPr lang="en-US" dirty="0" smtClean="0"/>
              <a:t>Coping with Anger</a:t>
            </a:r>
          </a:p>
          <a:p>
            <a:r>
              <a:rPr lang="en-US" dirty="0"/>
              <a:t>Teaching young children to express angry feelings without </a:t>
            </a:r>
            <a:r>
              <a:rPr lang="en-US" dirty="0" smtClean="0"/>
              <a:t>hurting anyone or anything is a goal for early educators.</a:t>
            </a:r>
          </a:p>
          <a:p>
            <a:r>
              <a:rPr lang="en-US" dirty="0" smtClean="0"/>
              <a:t>They help children learn these skills by doing the following: (p.231)</a:t>
            </a:r>
          </a:p>
          <a:p>
            <a:pPr lvl="1"/>
            <a:r>
              <a:rPr lang="en-US" dirty="0" smtClean="0"/>
              <a:t>Accepting and labeling the feeling</a:t>
            </a:r>
          </a:p>
          <a:p>
            <a:pPr lvl="1"/>
            <a:r>
              <a:rPr lang="en-US" dirty="0" smtClean="0"/>
              <a:t>Redirecting the energy and helping the child get it out.</a:t>
            </a:r>
          </a:p>
          <a:p>
            <a:pPr lvl="1"/>
            <a:r>
              <a:rPr lang="en-US" dirty="0" smtClean="0"/>
              <a:t>Calming the energy; soothing the chaos</a:t>
            </a:r>
          </a:p>
          <a:p>
            <a:pPr lvl="1"/>
            <a:r>
              <a:rPr lang="en-US" dirty="0" smtClean="0"/>
              <a:t>Avoiding a reward for anger</a:t>
            </a:r>
          </a:p>
          <a:p>
            <a:pPr lvl="1"/>
            <a:r>
              <a:rPr lang="en-US" dirty="0" smtClean="0"/>
              <a:t>Teaching problem solving.</a:t>
            </a:r>
          </a:p>
          <a:p>
            <a:pPr lvl="1"/>
            <a:endParaRPr lang="en-US" dirty="0"/>
          </a:p>
          <a:p>
            <a:pPr marL="0" indent="0">
              <a:buNone/>
            </a:pPr>
            <a:r>
              <a:rPr lang="en-US" dirty="0" smtClean="0"/>
              <a:t> </a:t>
            </a:r>
          </a:p>
          <a:p>
            <a:pPr lvl="2"/>
            <a:endParaRPr lang="en-US" dirty="0" smtClean="0"/>
          </a:p>
        </p:txBody>
      </p:sp>
      <p:sp>
        <p:nvSpPr>
          <p:cNvPr id="3" name="Title 2"/>
          <p:cNvSpPr>
            <a:spLocks noGrp="1"/>
          </p:cNvSpPr>
          <p:nvPr>
            <p:ph type="title"/>
          </p:nvPr>
        </p:nvSpPr>
        <p:spPr/>
        <p:txBody>
          <a:bodyPr>
            <a:normAutofit fontScale="90000"/>
          </a:bodyPr>
          <a:lstStyle/>
          <a:p>
            <a:r>
              <a:rPr lang="en-US" dirty="0" smtClean="0"/>
              <a:t>Teaching children to cope with Feelings</a:t>
            </a:r>
            <a:endParaRPr lang="en-US" dirty="0"/>
          </a:p>
        </p:txBody>
      </p:sp>
    </p:spTree>
    <p:extLst>
      <p:ext uri="{BB962C8B-B14F-4D97-AF65-F5344CB8AC3E}">
        <p14:creationId xmlns:p14="http://schemas.microsoft.com/office/powerpoint/2010/main" val="3813383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normAutofit fontScale="92500" lnSpcReduction="20000"/>
          </a:bodyPr>
          <a:lstStyle/>
          <a:p>
            <a:r>
              <a:rPr lang="en-US" dirty="0" smtClean="0"/>
              <a:t>Problems are an important part of life.</a:t>
            </a:r>
          </a:p>
          <a:p>
            <a:r>
              <a:rPr lang="en-US" dirty="0" smtClean="0"/>
              <a:t>Problem solving is a reasonable way to cope with feelings that arise from problems. </a:t>
            </a:r>
          </a:p>
          <a:p>
            <a:r>
              <a:rPr lang="en-US" dirty="0" smtClean="0"/>
              <a:t>The feelings provide energy and motivation to do something.</a:t>
            </a:r>
          </a:p>
          <a:p>
            <a:r>
              <a:rPr lang="en-US" dirty="0" smtClean="0"/>
              <a:t>Problems provide challenges that keep life interesting.</a:t>
            </a:r>
          </a:p>
          <a:p>
            <a:r>
              <a:rPr lang="en-US" i="1" dirty="0" smtClean="0"/>
              <a:t>Using the RERUN </a:t>
            </a:r>
            <a:r>
              <a:rPr lang="en-US" dirty="0" smtClean="0"/>
              <a:t>Problem-Solving Process with a Child</a:t>
            </a:r>
          </a:p>
          <a:p>
            <a:pPr lvl="1"/>
            <a:r>
              <a:rPr lang="en-US" dirty="0" smtClean="0"/>
              <a:t>The problem-solving process called RERUN can be based in a dispute between adults as a way to solve cross-cultural disagreements.</a:t>
            </a:r>
          </a:p>
          <a:p>
            <a:pPr lvl="1"/>
            <a:r>
              <a:rPr lang="en-US" dirty="0" smtClean="0"/>
              <a:t>RERUN can also be used with children. (p. 232-233)</a:t>
            </a:r>
          </a:p>
          <a:p>
            <a:pPr lvl="2"/>
            <a:r>
              <a:rPr lang="en-US" dirty="0" smtClean="0"/>
              <a:t>R-Reflect </a:t>
            </a:r>
          </a:p>
          <a:p>
            <a:pPr lvl="2"/>
            <a:r>
              <a:rPr lang="en-US" dirty="0" smtClean="0"/>
              <a:t>E-Explain</a:t>
            </a:r>
          </a:p>
          <a:p>
            <a:pPr lvl="2"/>
            <a:r>
              <a:rPr lang="en-US" dirty="0" smtClean="0"/>
              <a:t>R-Reason</a:t>
            </a:r>
          </a:p>
          <a:p>
            <a:pPr lvl="2"/>
            <a:r>
              <a:rPr lang="en-US" dirty="0" smtClean="0"/>
              <a:t>U-Understand </a:t>
            </a:r>
          </a:p>
          <a:p>
            <a:pPr lvl="2"/>
            <a:r>
              <a:rPr lang="en-US" dirty="0" smtClean="0"/>
              <a:t>N-Negotiate</a:t>
            </a:r>
          </a:p>
          <a:p>
            <a:pPr lvl="1"/>
            <a:endParaRPr lang="en-US" dirty="0"/>
          </a:p>
          <a:p>
            <a:pPr marL="0" indent="0">
              <a:buNone/>
            </a:pPr>
            <a:r>
              <a:rPr lang="en-US" dirty="0" smtClean="0"/>
              <a:t> </a:t>
            </a:r>
          </a:p>
          <a:p>
            <a:pPr lvl="2"/>
            <a:endParaRPr lang="en-US" dirty="0" smtClean="0"/>
          </a:p>
        </p:txBody>
      </p:sp>
      <p:sp>
        <p:nvSpPr>
          <p:cNvPr id="3" name="Title 2"/>
          <p:cNvSpPr>
            <a:spLocks noGrp="1"/>
          </p:cNvSpPr>
          <p:nvPr>
            <p:ph type="title"/>
          </p:nvPr>
        </p:nvSpPr>
        <p:spPr/>
        <p:txBody>
          <a:bodyPr>
            <a:normAutofit/>
          </a:bodyPr>
          <a:lstStyle/>
          <a:p>
            <a:r>
              <a:rPr lang="en-US" dirty="0" smtClean="0"/>
              <a:t>Problem Solving</a:t>
            </a:r>
            <a:endParaRPr lang="en-US" dirty="0"/>
          </a:p>
        </p:txBody>
      </p:sp>
    </p:spTree>
    <p:extLst>
      <p:ext uri="{BB962C8B-B14F-4D97-AF65-F5344CB8AC3E}">
        <p14:creationId xmlns:p14="http://schemas.microsoft.com/office/powerpoint/2010/main" val="2474782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normAutofit fontScale="77500" lnSpcReduction="20000"/>
          </a:bodyPr>
          <a:lstStyle/>
          <a:p>
            <a:r>
              <a:rPr lang="en-US" dirty="0" smtClean="0"/>
              <a:t>How parents respond to seeing teachers working on problem solving with children could be a cross-cultural issue, but it could also be affected by parenting styles, regardless of culture.  </a:t>
            </a:r>
            <a:endParaRPr lang="en-US" dirty="0"/>
          </a:p>
          <a:p>
            <a:r>
              <a:rPr lang="en-US" u="sng" dirty="0" smtClean="0"/>
              <a:t>Four Parenting Styles</a:t>
            </a:r>
          </a:p>
          <a:p>
            <a:pPr lvl="1"/>
            <a:r>
              <a:rPr lang="en-US" sz="2400" dirty="0" smtClean="0"/>
              <a:t>The Authoritarian Approach</a:t>
            </a:r>
          </a:p>
          <a:p>
            <a:pPr lvl="2"/>
            <a:r>
              <a:rPr lang="en-US" sz="2400" dirty="0" smtClean="0"/>
              <a:t>The approach entails the “do-as-I-say” </a:t>
            </a:r>
          </a:p>
          <a:p>
            <a:pPr lvl="1"/>
            <a:r>
              <a:rPr lang="en-US" sz="2400" dirty="0" smtClean="0"/>
              <a:t>The Permissive Approach</a:t>
            </a:r>
          </a:p>
          <a:p>
            <a:pPr lvl="2"/>
            <a:r>
              <a:rPr lang="en-US" sz="2400" dirty="0" smtClean="0"/>
              <a:t>The approach entails resisting structure and little control over their children</a:t>
            </a:r>
          </a:p>
          <a:p>
            <a:pPr lvl="1"/>
            <a:r>
              <a:rPr lang="en-US" sz="2400" dirty="0" smtClean="0"/>
              <a:t>The Authoritative Approach</a:t>
            </a:r>
          </a:p>
          <a:p>
            <a:pPr lvl="2"/>
            <a:r>
              <a:rPr lang="en-US" sz="2400" dirty="0" smtClean="0"/>
              <a:t>The approach entails using reason to guide, protect, and facilitate development  </a:t>
            </a:r>
          </a:p>
          <a:p>
            <a:pPr lvl="1"/>
            <a:r>
              <a:rPr lang="en-US" sz="2400" dirty="0" smtClean="0"/>
              <a:t>Uninvolved Parenting</a:t>
            </a:r>
          </a:p>
          <a:p>
            <a:pPr lvl="2"/>
            <a:r>
              <a:rPr lang="en-US" sz="2400" dirty="0" smtClean="0"/>
              <a:t>The approach makes few demands on their children and leave them alone to grow up on their own. They manage to meet their children’s basic needs but are generally dismissive or detached from their children’s life. </a:t>
            </a:r>
          </a:p>
          <a:p>
            <a:pPr lvl="1"/>
            <a:endParaRPr lang="en-US" sz="2400" dirty="0"/>
          </a:p>
          <a:p>
            <a:pPr marL="0" indent="0">
              <a:buNone/>
            </a:pPr>
            <a:r>
              <a:rPr lang="en-US" dirty="0" smtClean="0"/>
              <a:t> </a:t>
            </a:r>
          </a:p>
          <a:p>
            <a:pPr lvl="2"/>
            <a:endParaRPr lang="en-US" dirty="0" smtClean="0"/>
          </a:p>
        </p:txBody>
      </p:sp>
      <p:sp>
        <p:nvSpPr>
          <p:cNvPr id="3" name="Title 2"/>
          <p:cNvSpPr>
            <a:spLocks noGrp="1"/>
          </p:cNvSpPr>
          <p:nvPr>
            <p:ph type="title"/>
          </p:nvPr>
        </p:nvSpPr>
        <p:spPr/>
        <p:txBody>
          <a:bodyPr>
            <a:normAutofit fontScale="90000"/>
          </a:bodyPr>
          <a:lstStyle/>
          <a:p>
            <a:r>
              <a:rPr lang="en-US" dirty="0" smtClean="0"/>
              <a:t>Problem Solving and Parenting Styles</a:t>
            </a:r>
            <a:endParaRPr lang="en-US" dirty="0"/>
          </a:p>
        </p:txBody>
      </p:sp>
    </p:spTree>
    <p:extLst>
      <p:ext uri="{BB962C8B-B14F-4D97-AF65-F5344CB8AC3E}">
        <p14:creationId xmlns:p14="http://schemas.microsoft.com/office/powerpoint/2010/main" val="164180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373563"/>
          </a:xfrm>
        </p:spPr>
        <p:txBody>
          <a:bodyPr>
            <a:normAutofit lnSpcReduction="10000"/>
          </a:bodyPr>
          <a:lstStyle/>
          <a:p>
            <a:r>
              <a:rPr lang="en-US" dirty="0" smtClean="0"/>
              <a:t>Educators need to encourage children to feel their feelings, to decide whether and how to express and act on them and above all, to decide how to cope with them. </a:t>
            </a:r>
          </a:p>
          <a:p>
            <a:r>
              <a:rPr lang="en-US" dirty="0"/>
              <a:t> </a:t>
            </a:r>
            <a:r>
              <a:rPr lang="en-US" dirty="0" smtClean="0"/>
              <a:t>Professionals who work with children to have knowledge about the resources available for special needs that can’t be met without some expert intervention. </a:t>
            </a:r>
          </a:p>
          <a:p>
            <a:r>
              <a:rPr lang="en-US" dirty="0" smtClean="0"/>
              <a:t>Some children do need more help than they can get in an ordinary classroom or children’s center.</a:t>
            </a:r>
          </a:p>
          <a:p>
            <a:r>
              <a:rPr lang="en-US" dirty="0" smtClean="0"/>
              <a:t>Some of those children arrive with their special needs already identified. </a:t>
            </a:r>
          </a:p>
          <a:p>
            <a:r>
              <a:rPr lang="en-US" dirty="0" smtClean="0"/>
              <a:t>Children need to accept, sort out, identify, label, integrate, and appropriately express their feelings. </a:t>
            </a:r>
          </a:p>
        </p:txBody>
      </p:sp>
      <p:sp>
        <p:nvSpPr>
          <p:cNvPr id="3" name="Title 2"/>
          <p:cNvSpPr>
            <a:spLocks noGrp="1"/>
          </p:cNvSpPr>
          <p:nvPr>
            <p:ph type="title"/>
          </p:nvPr>
        </p:nvSpPr>
        <p:spPr/>
        <p:txBody>
          <a:bodyPr/>
          <a:lstStyle/>
          <a:p>
            <a:r>
              <a:rPr lang="en-US" dirty="0" smtClean="0"/>
              <a:t>Feelings</a:t>
            </a:r>
            <a:endParaRPr lang="en-US" dirty="0"/>
          </a:p>
        </p:txBody>
      </p:sp>
    </p:spTree>
    <p:extLst>
      <p:ext uri="{BB962C8B-B14F-4D97-AF65-F5344CB8AC3E}">
        <p14:creationId xmlns:p14="http://schemas.microsoft.com/office/powerpoint/2010/main" val="3420296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876800"/>
          </a:xfrm>
        </p:spPr>
        <p:txBody>
          <a:bodyPr>
            <a:normAutofit lnSpcReduction="10000"/>
          </a:bodyPr>
          <a:lstStyle/>
          <a:p>
            <a:r>
              <a:rPr lang="en-US" dirty="0" smtClean="0"/>
              <a:t>When children see adults who are able to take perspectives other than their own, they are learning what </a:t>
            </a:r>
            <a:r>
              <a:rPr lang="en-US" dirty="0" err="1" smtClean="0"/>
              <a:t>Galinsky</a:t>
            </a:r>
            <a:r>
              <a:rPr lang="en-US" dirty="0" smtClean="0"/>
              <a:t> (2010) calls the second essential skill every child needs-perspective taking. </a:t>
            </a:r>
          </a:p>
          <a:p>
            <a:r>
              <a:rPr lang="en-US" dirty="0" smtClean="0"/>
              <a:t>A powerful way to teach is through modeling the behaviors you want a child to learn. </a:t>
            </a:r>
          </a:p>
          <a:p>
            <a:r>
              <a:rPr lang="en-US" dirty="0" smtClean="0"/>
              <a:t>Part of the socialization process involves learning to know in each instance whether or not to express feelings; if expressing them is acceptable, then how to express them appropriately becomes the next decision.</a:t>
            </a:r>
          </a:p>
          <a:p>
            <a:r>
              <a:rPr lang="en-US" dirty="0" smtClean="0"/>
              <a:t>The ultimate decision is whether to act on the feelings and if acting is the right thing to do, how to act in socially </a:t>
            </a:r>
            <a:r>
              <a:rPr lang="en-US" dirty="0" err="1" smtClean="0"/>
              <a:t>appropraite</a:t>
            </a:r>
            <a:r>
              <a:rPr lang="en-US" dirty="0" smtClean="0"/>
              <a:t> ways.</a:t>
            </a:r>
            <a:endParaRPr lang="en-US" dirty="0"/>
          </a:p>
        </p:txBody>
      </p:sp>
      <p:sp>
        <p:nvSpPr>
          <p:cNvPr id="3" name="Title 2"/>
          <p:cNvSpPr>
            <a:spLocks noGrp="1"/>
          </p:cNvSpPr>
          <p:nvPr>
            <p:ph type="title"/>
          </p:nvPr>
        </p:nvSpPr>
        <p:spPr/>
        <p:txBody>
          <a:bodyPr/>
          <a:lstStyle/>
          <a:p>
            <a:r>
              <a:rPr lang="en-US" dirty="0" smtClean="0"/>
              <a:t>Feelings</a:t>
            </a:r>
            <a:endParaRPr lang="en-US" dirty="0"/>
          </a:p>
        </p:txBody>
      </p:sp>
    </p:spTree>
    <p:extLst>
      <p:ext uri="{BB962C8B-B14F-4D97-AF65-F5344CB8AC3E}">
        <p14:creationId xmlns:p14="http://schemas.microsoft.com/office/powerpoint/2010/main" val="122689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373563"/>
          </a:xfrm>
        </p:spPr>
        <p:txBody>
          <a:bodyPr/>
          <a:lstStyle/>
          <a:p>
            <a:r>
              <a:rPr lang="en-US" dirty="0" smtClean="0"/>
              <a:t>Obviously children learn a lot about feelings at home by observing their family members. </a:t>
            </a:r>
          </a:p>
          <a:p>
            <a:r>
              <a:rPr lang="en-US" dirty="0" smtClean="0"/>
              <a:t>They also learn from the response they get when they express feelings. </a:t>
            </a:r>
          </a:p>
          <a:p>
            <a:r>
              <a:rPr lang="en-US" dirty="0" smtClean="0"/>
              <a:t>Not all children grow up with adults who help them with the emotional aspects of development. </a:t>
            </a:r>
          </a:p>
          <a:p>
            <a:r>
              <a:rPr lang="en-US" dirty="0" smtClean="0"/>
              <a:t>It is important to understand how much the teaching you do with the children matches what they are learning at home.</a:t>
            </a:r>
          </a:p>
          <a:p>
            <a:r>
              <a:rPr lang="en-US" dirty="0" smtClean="0"/>
              <a:t>If there is a serious mismatch, you must talk about it with the family and figure out together what to do about it. </a:t>
            </a:r>
            <a:endParaRPr lang="en-US" dirty="0"/>
          </a:p>
        </p:txBody>
      </p:sp>
      <p:sp>
        <p:nvSpPr>
          <p:cNvPr id="3" name="Title 2"/>
          <p:cNvSpPr>
            <a:spLocks noGrp="1"/>
          </p:cNvSpPr>
          <p:nvPr>
            <p:ph type="title"/>
          </p:nvPr>
        </p:nvSpPr>
        <p:spPr/>
        <p:txBody>
          <a:bodyPr/>
          <a:lstStyle/>
          <a:p>
            <a:r>
              <a:rPr lang="en-US" dirty="0" smtClean="0"/>
              <a:t>Feelings</a:t>
            </a:r>
            <a:endParaRPr lang="en-US" dirty="0"/>
          </a:p>
        </p:txBody>
      </p:sp>
    </p:spTree>
    <p:extLst>
      <p:ext uri="{BB962C8B-B14F-4D97-AF65-F5344CB8AC3E}">
        <p14:creationId xmlns:p14="http://schemas.microsoft.com/office/powerpoint/2010/main" val="666100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373563"/>
          </a:xfrm>
        </p:spPr>
        <p:txBody>
          <a:bodyPr>
            <a:normAutofit fontScale="92500" lnSpcReduction="10000"/>
          </a:bodyPr>
          <a:lstStyle/>
          <a:p>
            <a:r>
              <a:rPr lang="en-US" dirty="0" smtClean="0"/>
              <a:t>Feelings indicate a stirred-up state of the individual.</a:t>
            </a:r>
          </a:p>
          <a:p>
            <a:r>
              <a:rPr lang="en-US" dirty="0" smtClean="0"/>
              <a:t>The only way one can know about another’s feelings is through communication (verbal and nonverbal), but the communication is not the feeling. </a:t>
            </a:r>
          </a:p>
          <a:p>
            <a:r>
              <a:rPr lang="en-US" dirty="0" smtClean="0"/>
              <a:t>Feelings are complex subjective experiences that are different from but involve the physical and mental aspects of the self. </a:t>
            </a:r>
          </a:p>
          <a:p>
            <a:r>
              <a:rPr lang="en-US" dirty="0" smtClean="0"/>
              <a:t>All feelings have value and are useful, even the ones we wish would go away. </a:t>
            </a:r>
          </a:p>
          <a:p>
            <a:r>
              <a:rPr lang="en-US" dirty="0" smtClean="0"/>
              <a:t>Feelings are a reaction to experience; they help us define and organize experience. </a:t>
            </a:r>
            <a:endParaRPr lang="en-US" dirty="0"/>
          </a:p>
          <a:p>
            <a:r>
              <a:rPr lang="en-US" dirty="0" smtClean="0"/>
              <a:t>They give us direction for action</a:t>
            </a:r>
          </a:p>
          <a:p>
            <a:r>
              <a:rPr lang="en-US" dirty="0" smtClean="0"/>
              <a:t>They give us cause for expression</a:t>
            </a:r>
            <a:endParaRPr lang="en-US" dirty="0"/>
          </a:p>
        </p:txBody>
      </p:sp>
      <p:sp>
        <p:nvSpPr>
          <p:cNvPr id="3" name="Title 2"/>
          <p:cNvSpPr>
            <a:spLocks noGrp="1"/>
          </p:cNvSpPr>
          <p:nvPr>
            <p:ph type="title"/>
          </p:nvPr>
        </p:nvSpPr>
        <p:spPr/>
        <p:txBody>
          <a:bodyPr/>
          <a:lstStyle/>
          <a:p>
            <a:r>
              <a:rPr lang="en-US" dirty="0" smtClean="0"/>
              <a:t>What are Feelings?</a:t>
            </a:r>
            <a:endParaRPr lang="en-US" dirty="0"/>
          </a:p>
        </p:txBody>
      </p:sp>
    </p:spTree>
    <p:extLst>
      <p:ext uri="{BB962C8B-B14F-4D97-AF65-F5344CB8AC3E}">
        <p14:creationId xmlns:p14="http://schemas.microsoft.com/office/powerpoint/2010/main" val="2081173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lstStyle/>
          <a:p>
            <a:r>
              <a:rPr lang="en-US" dirty="0" smtClean="0"/>
              <a:t>Feelings come naturally</a:t>
            </a:r>
          </a:p>
          <a:p>
            <a:r>
              <a:rPr lang="en-US" dirty="0" smtClean="0"/>
              <a:t>Labeling starts in infancy , when the adult begins to label the child’s emotional state. </a:t>
            </a:r>
          </a:p>
          <a:p>
            <a:r>
              <a:rPr lang="en-US" dirty="0" smtClean="0"/>
              <a:t>Labeling feelings is part of the socialization process.</a:t>
            </a:r>
          </a:p>
          <a:p>
            <a:r>
              <a:rPr lang="en-US" dirty="0" smtClean="0"/>
              <a:t>The socialization process is also involved in feeding children cultural information about feelings and their expressions. </a:t>
            </a:r>
          </a:p>
          <a:p>
            <a:r>
              <a:rPr lang="en-US" dirty="0" smtClean="0"/>
              <a:t>Placing values on feelings-teaching children what to feel and what not to feel-can do great harm.</a:t>
            </a:r>
          </a:p>
          <a:p>
            <a:r>
              <a:rPr lang="en-US" dirty="0" smtClean="0"/>
              <a:t>Adults have a tremendous responsibility for children’s emotional development</a:t>
            </a:r>
          </a:p>
          <a:p>
            <a:r>
              <a:rPr lang="en-US" dirty="0" smtClean="0"/>
              <a:t>Adults can teach children what to feel through social referencing. </a:t>
            </a:r>
            <a:endParaRPr lang="en-US" dirty="0"/>
          </a:p>
        </p:txBody>
      </p:sp>
      <p:sp>
        <p:nvSpPr>
          <p:cNvPr id="3" name="Title 2"/>
          <p:cNvSpPr>
            <a:spLocks noGrp="1"/>
          </p:cNvSpPr>
          <p:nvPr>
            <p:ph type="title"/>
          </p:nvPr>
        </p:nvSpPr>
        <p:spPr/>
        <p:txBody>
          <a:bodyPr/>
          <a:lstStyle/>
          <a:p>
            <a:r>
              <a:rPr lang="en-US" dirty="0" smtClean="0"/>
              <a:t>Learning Feelings</a:t>
            </a:r>
            <a:endParaRPr lang="en-US" dirty="0"/>
          </a:p>
        </p:txBody>
      </p:sp>
    </p:spTree>
    <p:extLst>
      <p:ext uri="{BB962C8B-B14F-4D97-AF65-F5344CB8AC3E}">
        <p14:creationId xmlns:p14="http://schemas.microsoft.com/office/powerpoint/2010/main" val="1454673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373563"/>
          </a:xfrm>
        </p:spPr>
        <p:txBody>
          <a:bodyPr>
            <a:normAutofit fontScale="92500" lnSpcReduction="10000"/>
          </a:bodyPr>
          <a:lstStyle/>
          <a:p>
            <a:r>
              <a:rPr lang="en-US" dirty="0" smtClean="0"/>
              <a:t>Adults use social referencing to calm children’s fears, warn them of danger, help them like a new food, even infect them with joy.</a:t>
            </a:r>
          </a:p>
          <a:p>
            <a:r>
              <a:rPr lang="en-US" dirty="0" smtClean="0"/>
              <a:t>Children constantly receive unspoken messages about how to react to situations through adult facial expressions, body language, posture, and even muscle tone. </a:t>
            </a:r>
          </a:p>
          <a:p>
            <a:r>
              <a:rPr lang="en-US" dirty="0" smtClean="0"/>
              <a:t>Most children have some tendency being influenced in their feelings by important people in their lives. </a:t>
            </a:r>
          </a:p>
          <a:p>
            <a:r>
              <a:rPr lang="en-US" dirty="0" smtClean="0"/>
              <a:t>When a child looks to you for your reaction on something, decide whether it is beneficial to give it to him in that situation. </a:t>
            </a:r>
          </a:p>
          <a:p>
            <a:r>
              <a:rPr lang="en-US" dirty="0" smtClean="0"/>
              <a:t>Know that you can remain neutral and let the child decide for himself how to react. </a:t>
            </a:r>
          </a:p>
          <a:p>
            <a:r>
              <a:rPr lang="en-US" dirty="0" smtClean="0"/>
              <a:t>Social referencing naturally starts in infancy, when babies look to adults to help them understand and interpret the world. </a:t>
            </a:r>
            <a:endParaRPr lang="en-US" dirty="0"/>
          </a:p>
        </p:txBody>
      </p:sp>
      <p:sp>
        <p:nvSpPr>
          <p:cNvPr id="3" name="Title 2"/>
          <p:cNvSpPr>
            <a:spLocks noGrp="1"/>
          </p:cNvSpPr>
          <p:nvPr>
            <p:ph type="title"/>
          </p:nvPr>
        </p:nvSpPr>
        <p:spPr/>
        <p:txBody>
          <a:bodyPr/>
          <a:lstStyle/>
          <a:p>
            <a:r>
              <a:rPr lang="en-US" dirty="0" smtClean="0"/>
              <a:t>Social Referencing </a:t>
            </a:r>
            <a:endParaRPr lang="en-US" dirty="0"/>
          </a:p>
        </p:txBody>
      </p:sp>
    </p:spTree>
    <p:extLst>
      <p:ext uri="{BB962C8B-B14F-4D97-AF65-F5344CB8AC3E}">
        <p14:creationId xmlns:p14="http://schemas.microsoft.com/office/powerpoint/2010/main" val="3674028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normAutofit lnSpcReduction="10000"/>
          </a:bodyPr>
          <a:lstStyle/>
          <a:p>
            <a:r>
              <a:rPr lang="en-US" dirty="0" smtClean="0"/>
              <a:t>It is important to recognize that feelings are influenced by cultural scripts that dictate the proper feelings for each occasion.</a:t>
            </a:r>
          </a:p>
          <a:p>
            <a:r>
              <a:rPr lang="en-US" dirty="0" smtClean="0"/>
              <a:t>Scripts can be specific to individual families or cultures, telling their members what they are supposed to feel and to convey it.</a:t>
            </a:r>
          </a:p>
          <a:p>
            <a:r>
              <a:rPr lang="en-US" dirty="0" smtClean="0"/>
              <a:t>Part of the socialization process is to learn these cultural scripts that dictate the correct emotional response to a situation.  </a:t>
            </a:r>
          </a:p>
          <a:p>
            <a:r>
              <a:rPr lang="en-US" dirty="0" smtClean="0"/>
              <a:t>One advantage of cultural scripts is that we get clues about how another person of our cultures feels, even if they don’t tell us. </a:t>
            </a:r>
          </a:p>
          <a:p>
            <a:pPr lvl="1"/>
            <a:r>
              <a:rPr lang="en-US" dirty="0" smtClean="0"/>
              <a:t>But a disadvantage is that though the unwritten script tells us how someone is supposed to feel, there is no guarantee that a person will feel as expected. </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Cultural Scripts</a:t>
            </a:r>
            <a:endParaRPr lang="en-US" dirty="0"/>
          </a:p>
        </p:txBody>
      </p:sp>
    </p:spTree>
    <p:extLst>
      <p:ext uri="{BB962C8B-B14F-4D97-AF65-F5344CB8AC3E}">
        <p14:creationId xmlns:p14="http://schemas.microsoft.com/office/powerpoint/2010/main" val="2520835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953000"/>
          </a:xfrm>
        </p:spPr>
        <p:txBody>
          <a:bodyPr>
            <a:normAutofit/>
          </a:bodyPr>
          <a:lstStyle/>
          <a:p>
            <a:pPr lvl="1"/>
            <a:r>
              <a:rPr lang="en-US" dirty="0" smtClean="0"/>
              <a:t>Our own script may not help us understand a person from another culture unless we know the script of that person’s culture as well as our own. </a:t>
            </a:r>
          </a:p>
          <a:p>
            <a:pPr lvl="1"/>
            <a:r>
              <a:rPr lang="en-US" dirty="0" smtClean="0"/>
              <a:t>Scripts differ greatly from culture to culture. </a:t>
            </a:r>
          </a:p>
          <a:p>
            <a:pPr lvl="1"/>
            <a:r>
              <a:rPr lang="en-US" dirty="0" smtClean="0"/>
              <a:t>Good early childhood practice and also that of therapists requires that adults accept all feelings as valid and convey that message to children, as well as teaching them appropriate expression of those feelings.</a:t>
            </a:r>
          </a:p>
          <a:p>
            <a:pPr lvl="1"/>
            <a:r>
              <a:rPr lang="en-US" dirty="0" smtClean="0"/>
              <a:t>The adult’s job is to teach the child to recognize and express all feelings especially anger.</a:t>
            </a:r>
          </a:p>
          <a:p>
            <a:pPr lvl="1"/>
            <a:r>
              <a:rPr lang="en-US" dirty="0" smtClean="0"/>
              <a:t>The idea is for the child to experience the feeling fully, to “work through.”</a:t>
            </a:r>
          </a:p>
          <a:p>
            <a:endParaRPr lang="en-US" dirty="0"/>
          </a:p>
        </p:txBody>
      </p:sp>
      <p:sp>
        <p:nvSpPr>
          <p:cNvPr id="3" name="Title 2"/>
          <p:cNvSpPr>
            <a:spLocks noGrp="1"/>
          </p:cNvSpPr>
          <p:nvPr>
            <p:ph type="title"/>
          </p:nvPr>
        </p:nvSpPr>
        <p:spPr/>
        <p:txBody>
          <a:bodyPr/>
          <a:lstStyle/>
          <a:p>
            <a:r>
              <a:rPr lang="en-US" dirty="0" smtClean="0"/>
              <a:t>Cultural Scripts</a:t>
            </a:r>
            <a:endParaRPr lang="en-US" dirty="0"/>
          </a:p>
        </p:txBody>
      </p:sp>
    </p:spTree>
    <p:extLst>
      <p:ext uri="{BB962C8B-B14F-4D97-AF65-F5344CB8AC3E}">
        <p14:creationId xmlns:p14="http://schemas.microsoft.com/office/powerpoint/2010/main" val="30560898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273</TotalTime>
  <Words>1844</Words>
  <Application>Microsoft Office PowerPoint</Application>
  <PresentationFormat>On-screen Show (4:3)</PresentationFormat>
  <Paragraphs>146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Chapter 9 Working with Families on Addressing Feelings and Problem Solving </vt:lpstr>
      <vt:lpstr>Feelings</vt:lpstr>
      <vt:lpstr>Feelings</vt:lpstr>
      <vt:lpstr>Feelings</vt:lpstr>
      <vt:lpstr>What are Feelings?</vt:lpstr>
      <vt:lpstr>Learning Feelings</vt:lpstr>
      <vt:lpstr>Social Referencing </vt:lpstr>
      <vt:lpstr>Cultural Scripts</vt:lpstr>
      <vt:lpstr>Cultural Scripts</vt:lpstr>
      <vt:lpstr>The importance of Accepting Feelings</vt:lpstr>
      <vt:lpstr>Teaching Children Healthy Expressions of Feelings</vt:lpstr>
      <vt:lpstr>Teaching children to cope with Feelings</vt:lpstr>
      <vt:lpstr>Teaching children to cope with Feelings</vt:lpstr>
      <vt:lpstr>Teaching children to cope with Feelings</vt:lpstr>
      <vt:lpstr>Teaching children to cope with Feelings</vt:lpstr>
      <vt:lpstr>Teaching children to cope with Feelings</vt:lpstr>
      <vt:lpstr>Teaching children to cope with Feelings</vt:lpstr>
      <vt:lpstr>Problem Solving</vt:lpstr>
      <vt:lpstr>Problem Solving and Parenting Styles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Working with Families on Addressing Feelings and Problem Solving</dc:title>
  <dc:creator>Dr Dee $</dc:creator>
  <cp:lastModifiedBy>smithmh</cp:lastModifiedBy>
  <cp:revision>20</cp:revision>
  <dcterms:created xsi:type="dcterms:W3CDTF">2016-10-03T01:58:04Z</dcterms:created>
  <dcterms:modified xsi:type="dcterms:W3CDTF">2017-12-21T17:40:21Z</dcterms:modified>
</cp:coreProperties>
</file>